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8" r:id="rId2"/>
  </p:sldMasterIdLst>
  <p:sldIdLst>
    <p:sldId id="256" r:id="rId3"/>
    <p:sldId id="261" r:id="rId4"/>
    <p:sldId id="295" r:id="rId5"/>
    <p:sldId id="296" r:id="rId6"/>
    <p:sldId id="272" r:id="rId7"/>
    <p:sldId id="273" r:id="rId8"/>
    <p:sldId id="287" r:id="rId9"/>
    <p:sldId id="290" r:id="rId10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12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57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C27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8870" y="2132785"/>
            <a:ext cx="6019799" cy="60197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53938" y="5858880"/>
            <a:ext cx="8611870" cy="702945"/>
          </a:xfrm>
          <a:custGeom>
            <a:avLst/>
            <a:gdLst/>
            <a:ahLst/>
            <a:cxnLst/>
            <a:rect l="l" t="t" r="r" b="b"/>
            <a:pathLst>
              <a:path w="8611870" h="702945">
                <a:moveTo>
                  <a:pt x="8435789" y="702446"/>
                </a:moveTo>
                <a:lnTo>
                  <a:pt x="175672" y="702446"/>
                </a:lnTo>
                <a:lnTo>
                  <a:pt x="128971" y="696173"/>
                </a:lnTo>
                <a:lnTo>
                  <a:pt x="87007" y="678470"/>
                </a:lnTo>
                <a:lnTo>
                  <a:pt x="51453" y="651011"/>
                </a:lnTo>
                <a:lnTo>
                  <a:pt x="23984" y="615469"/>
                </a:lnTo>
                <a:lnTo>
                  <a:pt x="6275" y="573519"/>
                </a:lnTo>
                <a:lnTo>
                  <a:pt x="0" y="526834"/>
                </a:lnTo>
                <a:lnTo>
                  <a:pt x="0" y="175611"/>
                </a:lnTo>
                <a:lnTo>
                  <a:pt x="6275" y="128927"/>
                </a:lnTo>
                <a:lnTo>
                  <a:pt x="23984" y="86977"/>
                </a:lnTo>
                <a:lnTo>
                  <a:pt x="51453" y="51435"/>
                </a:lnTo>
                <a:lnTo>
                  <a:pt x="87007" y="23976"/>
                </a:lnTo>
                <a:lnTo>
                  <a:pt x="128971" y="6273"/>
                </a:lnTo>
                <a:lnTo>
                  <a:pt x="175672" y="0"/>
                </a:lnTo>
                <a:lnTo>
                  <a:pt x="8435789" y="0"/>
                </a:lnTo>
                <a:lnTo>
                  <a:pt x="8482489" y="6273"/>
                </a:lnTo>
                <a:lnTo>
                  <a:pt x="8524454" y="23976"/>
                </a:lnTo>
                <a:lnTo>
                  <a:pt x="8560008" y="51435"/>
                </a:lnTo>
                <a:lnTo>
                  <a:pt x="8587476" y="86977"/>
                </a:lnTo>
                <a:lnTo>
                  <a:pt x="8605186" y="128927"/>
                </a:lnTo>
                <a:lnTo>
                  <a:pt x="8611461" y="175611"/>
                </a:lnTo>
                <a:lnTo>
                  <a:pt x="8611461" y="526834"/>
                </a:lnTo>
                <a:lnTo>
                  <a:pt x="8605186" y="573519"/>
                </a:lnTo>
                <a:lnTo>
                  <a:pt x="8587476" y="615469"/>
                </a:lnTo>
                <a:lnTo>
                  <a:pt x="8560008" y="651011"/>
                </a:lnTo>
                <a:lnTo>
                  <a:pt x="8524454" y="678470"/>
                </a:lnTo>
                <a:lnTo>
                  <a:pt x="8482489" y="696173"/>
                </a:lnTo>
                <a:lnTo>
                  <a:pt x="8435789" y="702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2091" y="3557685"/>
            <a:ext cx="16543816" cy="1684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C2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8870" y="2132785"/>
            <a:ext cx="6019799" cy="60197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53938" y="5858880"/>
            <a:ext cx="8611870" cy="702945"/>
          </a:xfrm>
          <a:custGeom>
            <a:avLst/>
            <a:gdLst/>
            <a:ahLst/>
            <a:cxnLst/>
            <a:rect l="l" t="t" r="r" b="b"/>
            <a:pathLst>
              <a:path w="8611870" h="702945">
                <a:moveTo>
                  <a:pt x="8435789" y="702446"/>
                </a:moveTo>
                <a:lnTo>
                  <a:pt x="175672" y="702446"/>
                </a:lnTo>
                <a:lnTo>
                  <a:pt x="128971" y="696173"/>
                </a:lnTo>
                <a:lnTo>
                  <a:pt x="87007" y="678470"/>
                </a:lnTo>
                <a:lnTo>
                  <a:pt x="51453" y="651011"/>
                </a:lnTo>
                <a:lnTo>
                  <a:pt x="23984" y="615469"/>
                </a:lnTo>
                <a:lnTo>
                  <a:pt x="6275" y="573519"/>
                </a:lnTo>
                <a:lnTo>
                  <a:pt x="0" y="526834"/>
                </a:lnTo>
                <a:lnTo>
                  <a:pt x="0" y="175611"/>
                </a:lnTo>
                <a:lnTo>
                  <a:pt x="6275" y="128927"/>
                </a:lnTo>
                <a:lnTo>
                  <a:pt x="23984" y="86977"/>
                </a:lnTo>
                <a:lnTo>
                  <a:pt x="51453" y="51435"/>
                </a:lnTo>
                <a:lnTo>
                  <a:pt x="87007" y="23976"/>
                </a:lnTo>
                <a:lnTo>
                  <a:pt x="128971" y="6273"/>
                </a:lnTo>
                <a:lnTo>
                  <a:pt x="175672" y="0"/>
                </a:lnTo>
                <a:lnTo>
                  <a:pt x="8435789" y="0"/>
                </a:lnTo>
                <a:lnTo>
                  <a:pt x="8482489" y="6273"/>
                </a:lnTo>
                <a:lnTo>
                  <a:pt x="8524454" y="23976"/>
                </a:lnTo>
                <a:lnTo>
                  <a:pt x="8560008" y="51435"/>
                </a:lnTo>
                <a:lnTo>
                  <a:pt x="8587476" y="86977"/>
                </a:lnTo>
                <a:lnTo>
                  <a:pt x="8605186" y="128927"/>
                </a:lnTo>
                <a:lnTo>
                  <a:pt x="8611461" y="175611"/>
                </a:lnTo>
                <a:lnTo>
                  <a:pt x="8611461" y="526834"/>
                </a:lnTo>
                <a:lnTo>
                  <a:pt x="8605186" y="573519"/>
                </a:lnTo>
                <a:lnTo>
                  <a:pt x="8587476" y="615469"/>
                </a:lnTo>
                <a:lnTo>
                  <a:pt x="8560008" y="651011"/>
                </a:lnTo>
                <a:lnTo>
                  <a:pt x="8524454" y="678470"/>
                </a:lnTo>
                <a:lnTo>
                  <a:pt x="8482489" y="696173"/>
                </a:lnTo>
                <a:lnTo>
                  <a:pt x="8435789" y="702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2091" y="3557685"/>
            <a:ext cx="16543816" cy="1684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1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4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5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19604" y="3386212"/>
            <a:ext cx="6448791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5099" y="3088890"/>
            <a:ext cx="14497800" cy="3166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19604" y="3386212"/>
            <a:ext cx="6448791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5099" y="3088890"/>
            <a:ext cx="14497800" cy="3166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5/16/2024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7999" cy="10286999"/>
            <a:chOff x="0" y="0"/>
            <a:chExt cx="18287999" cy="10286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9586" y="481545"/>
              <a:ext cx="2791554" cy="1052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84365" y="550808"/>
              <a:ext cx="1639970" cy="9200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95904" y="517316"/>
              <a:ext cx="1536264" cy="105292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33742" y="6897242"/>
            <a:ext cx="5986780" cy="3256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200" b="1" spc="-1889" dirty="0" smtClean="0">
                <a:solidFill>
                  <a:srgbClr val="FFFFFF"/>
                </a:solidFill>
                <a:latin typeface="Tahoma"/>
                <a:cs typeface="Tahoma"/>
              </a:rPr>
              <a:t>202</a:t>
            </a:r>
            <a:r>
              <a:rPr lang="ru-RU" sz="21200" b="1" spc="-140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212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28132" y="4223807"/>
            <a:ext cx="4405630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600" spc="-755" dirty="0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sz="10600" spc="260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0600" spc="-580" dirty="0">
                <a:solidFill>
                  <a:srgbClr val="FFFFFF"/>
                </a:solidFill>
                <a:latin typeface="Tahoma"/>
                <a:cs typeface="Tahoma"/>
              </a:rPr>
              <a:t>Л</a:t>
            </a:r>
            <a:r>
              <a:rPr sz="10600" spc="-830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0600" spc="-355" dirty="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endParaRPr sz="10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8132" y="5752715"/>
            <a:ext cx="7684134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600" b="1" spc="-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0600" b="1" spc="-84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600" b="1" spc="-755" dirty="0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sz="10600" b="1" spc="-42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0600" b="1" spc="-280" dirty="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sz="10600" b="1" spc="-42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0600" b="1" spc="-135" dirty="0">
                <a:solidFill>
                  <a:srgbClr val="FFFFFF"/>
                </a:solidFill>
                <a:latin typeface="Tahoma"/>
                <a:cs typeface="Tahoma"/>
              </a:rPr>
              <a:t>Щ</a:t>
            </a:r>
            <a:r>
              <a:rPr sz="10600" b="1" spc="-830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0600" b="1" spc="-58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endParaRPr sz="10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229600" y="1791762"/>
            <a:ext cx="8747076" cy="1714499"/>
            <a:chOff x="8329289" y="1849267"/>
            <a:chExt cx="8747076" cy="1714499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75941" y="1849267"/>
              <a:ext cx="3400424" cy="17144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9289" y="2122614"/>
              <a:ext cx="1247774" cy="99059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698528" y="2323532"/>
            <a:ext cx="3628390" cy="7766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390"/>
              </a:spcBef>
            </a:pPr>
            <a:r>
              <a:rPr sz="18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МИНИСТЕРСТВО </a:t>
            </a:r>
            <a:r>
              <a:rPr sz="18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ОБРАЗОВАНИЯ 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 </a:t>
            </a:r>
            <a:r>
              <a:rPr sz="18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НАУКИ </a:t>
            </a:r>
            <a:r>
              <a:rPr sz="18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8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Е</a:t>
            </a:r>
            <a:r>
              <a:rPr sz="180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8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П</a:t>
            </a:r>
            <a:r>
              <a:rPr sz="18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Л</a:t>
            </a:r>
            <a:r>
              <a:rPr sz="18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8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8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Ш</a:t>
            </a:r>
            <a:r>
              <a:rPr sz="18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80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15" name="Google Shape;15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60"/>
          <p:cNvSpPr txBox="1"/>
          <p:nvPr/>
        </p:nvSpPr>
        <p:spPr>
          <a:xfrm>
            <a:off x="4364990" y="571500"/>
            <a:ext cx="9829800" cy="927177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645795" marR="5080" indent="-633730">
              <a:lnSpc>
                <a:spcPts val="5930"/>
              </a:lnSpc>
              <a:spcBef>
                <a:spcPts val="1330"/>
              </a:spcBef>
            </a:pPr>
            <a:r>
              <a:rPr lang="ru-RU" sz="6000" b="1" spc="-125" dirty="0">
                <a:solidFill>
                  <a:srgbClr val="7030A0"/>
                </a:solidFill>
                <a:latin typeface="Tahoma"/>
                <a:cs typeface="Tahoma"/>
              </a:rPr>
              <a:t>У</a:t>
            </a:r>
            <a:r>
              <a:rPr lang="ru-RU" sz="6000" b="1" spc="210" dirty="0" smtClean="0">
                <a:solidFill>
                  <a:srgbClr val="7030A0"/>
                </a:solidFill>
                <a:latin typeface="Tahoma"/>
                <a:cs typeface="Tahoma"/>
              </a:rPr>
              <a:t>ч</a:t>
            </a:r>
            <a:r>
              <a:rPr lang="ru-RU" sz="6000" b="1" dirty="0" smtClean="0">
                <a:solidFill>
                  <a:srgbClr val="7030A0"/>
                </a:solidFill>
                <a:latin typeface="Tahoma"/>
                <a:cs typeface="Tahoma"/>
              </a:rPr>
              <a:t>а</a:t>
            </a:r>
            <a:r>
              <a:rPr lang="ru-RU" sz="6000" b="1" spc="-110" dirty="0" smtClean="0">
                <a:solidFill>
                  <a:srgbClr val="7030A0"/>
                </a:solidFill>
                <a:latin typeface="Tahoma"/>
                <a:cs typeface="Tahoma"/>
              </a:rPr>
              <a:t>с</a:t>
            </a:r>
            <a:r>
              <a:rPr lang="ru-RU" sz="6000" b="1" spc="160" dirty="0" smtClean="0">
                <a:solidFill>
                  <a:srgbClr val="7030A0"/>
                </a:solidFill>
                <a:latin typeface="Tahoma"/>
                <a:cs typeface="Tahoma"/>
              </a:rPr>
              <a:t>т</a:t>
            </a:r>
            <a:r>
              <a:rPr lang="ru-RU" sz="6000" b="1" spc="45" dirty="0" smtClean="0">
                <a:solidFill>
                  <a:srgbClr val="7030A0"/>
                </a:solidFill>
                <a:latin typeface="Tahoma"/>
                <a:cs typeface="Tahoma"/>
              </a:rPr>
              <a:t>н</a:t>
            </a:r>
            <a:r>
              <a:rPr lang="ru-RU" sz="6000" b="1" spc="380" dirty="0" smtClean="0">
                <a:solidFill>
                  <a:srgbClr val="7030A0"/>
                </a:solidFill>
                <a:latin typeface="Tahoma"/>
                <a:cs typeface="Tahoma"/>
              </a:rPr>
              <a:t>и</a:t>
            </a:r>
            <a:r>
              <a:rPr lang="ru-RU" sz="6000" b="1" spc="65" dirty="0" smtClean="0">
                <a:solidFill>
                  <a:srgbClr val="7030A0"/>
                </a:solidFill>
                <a:latin typeface="Tahoma"/>
                <a:cs typeface="Tahoma"/>
              </a:rPr>
              <a:t>к</a:t>
            </a:r>
            <a:r>
              <a:rPr lang="ru-RU" sz="6000" b="1" spc="305" dirty="0" smtClean="0">
                <a:solidFill>
                  <a:srgbClr val="7030A0"/>
                </a:solidFill>
                <a:latin typeface="Tahoma"/>
                <a:cs typeface="Tahoma"/>
              </a:rPr>
              <a:t>и </a:t>
            </a:r>
            <a:r>
              <a:rPr lang="ru-RU" sz="6000" b="1" spc="190" dirty="0" smtClean="0">
                <a:solidFill>
                  <a:srgbClr val="7030A0"/>
                </a:solidFill>
                <a:latin typeface="Tahoma"/>
                <a:cs typeface="Tahoma"/>
              </a:rPr>
              <a:t> </a:t>
            </a:r>
            <a:r>
              <a:rPr lang="ru-RU" sz="6000" b="1" spc="30" dirty="0" smtClean="0">
                <a:solidFill>
                  <a:srgbClr val="7030A0"/>
                </a:solidFill>
                <a:latin typeface="Tahoma"/>
                <a:cs typeface="Tahoma"/>
              </a:rPr>
              <a:t>проекта</a:t>
            </a:r>
            <a:endParaRPr lang="ru-RU" sz="6000" dirty="0">
              <a:solidFill>
                <a:srgbClr val="7030A0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399270" y="2219154"/>
            <a:ext cx="4464050" cy="2929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5510" marR="897890" indent="-635" algn="ctr">
              <a:lnSpc>
                <a:spcPct val="103800"/>
              </a:lnSpc>
            </a:pPr>
            <a:r>
              <a:rPr sz="2950" b="1" spc="15" dirty="0">
                <a:latin typeface="Tahoma"/>
                <a:cs typeface="Tahoma"/>
              </a:rPr>
              <a:t>Педагоги </a:t>
            </a:r>
            <a:r>
              <a:rPr sz="2950" b="1" spc="225" dirty="0">
                <a:latin typeface="Tahoma"/>
                <a:cs typeface="Tahoma"/>
              </a:rPr>
              <a:t>и </a:t>
            </a:r>
            <a:r>
              <a:rPr sz="2950" b="1" spc="229" dirty="0">
                <a:latin typeface="Tahoma"/>
                <a:cs typeface="Tahoma"/>
              </a:rPr>
              <a:t> </a:t>
            </a:r>
            <a:r>
              <a:rPr sz="2950" b="1" spc="-40" dirty="0">
                <a:latin typeface="Tahoma"/>
                <a:cs typeface="Tahoma"/>
              </a:rPr>
              <a:t>с</a:t>
            </a:r>
            <a:r>
              <a:rPr sz="2950" b="1" spc="20" dirty="0">
                <a:latin typeface="Tahoma"/>
                <a:cs typeface="Tahoma"/>
              </a:rPr>
              <a:t>п</a:t>
            </a:r>
            <a:r>
              <a:rPr sz="2950" b="1" spc="-10" dirty="0">
                <a:latin typeface="Tahoma"/>
                <a:cs typeface="Tahoma"/>
              </a:rPr>
              <a:t>е</a:t>
            </a:r>
            <a:r>
              <a:rPr sz="2950" b="1" spc="100" dirty="0">
                <a:latin typeface="Tahoma"/>
                <a:cs typeface="Tahoma"/>
              </a:rPr>
              <a:t>ц</a:t>
            </a:r>
            <a:r>
              <a:rPr sz="2950" b="1" spc="204" dirty="0">
                <a:latin typeface="Tahoma"/>
                <a:cs typeface="Tahoma"/>
              </a:rPr>
              <a:t>и</a:t>
            </a:r>
            <a:r>
              <a:rPr sz="2950" b="1" spc="15" dirty="0">
                <a:latin typeface="Tahoma"/>
                <a:cs typeface="Tahoma"/>
              </a:rPr>
              <a:t>а</a:t>
            </a:r>
            <a:r>
              <a:rPr sz="2950" b="1" spc="-25" dirty="0">
                <a:latin typeface="Tahoma"/>
                <a:cs typeface="Tahoma"/>
              </a:rPr>
              <a:t>л</a:t>
            </a:r>
            <a:r>
              <a:rPr sz="2950" b="1" spc="204" dirty="0">
                <a:latin typeface="Tahoma"/>
                <a:cs typeface="Tahoma"/>
              </a:rPr>
              <a:t>и</a:t>
            </a:r>
            <a:r>
              <a:rPr sz="2950" b="1" spc="-40" dirty="0">
                <a:latin typeface="Tahoma"/>
                <a:cs typeface="Tahoma"/>
              </a:rPr>
              <a:t>с</a:t>
            </a:r>
            <a:r>
              <a:rPr sz="2950" b="1" spc="95" dirty="0">
                <a:latin typeface="Tahoma"/>
                <a:cs typeface="Tahoma"/>
              </a:rPr>
              <a:t>т</a:t>
            </a:r>
            <a:r>
              <a:rPr sz="2950" b="1" spc="45" dirty="0">
                <a:latin typeface="Tahoma"/>
                <a:cs typeface="Tahoma"/>
              </a:rPr>
              <a:t>ы</a:t>
            </a:r>
            <a:endParaRPr sz="2950" dirty="0">
              <a:latin typeface="Tahoma"/>
              <a:cs typeface="Tahoma"/>
            </a:endParaRPr>
          </a:p>
          <a:p>
            <a:pPr marL="12700" marR="5080" indent="-635" algn="ctr">
              <a:lnSpc>
                <a:spcPts val="2400"/>
              </a:lnSpc>
              <a:spcBef>
                <a:spcPts val="1270"/>
              </a:spcBef>
            </a:pPr>
            <a:r>
              <a:rPr sz="2100" spc="130" dirty="0">
                <a:latin typeface="Trebuchet MS"/>
                <a:cs typeface="Trebuchet MS"/>
              </a:rPr>
              <a:t>Повышают </a:t>
            </a:r>
            <a:r>
              <a:rPr sz="2100" spc="55" dirty="0">
                <a:latin typeface="Trebuchet MS"/>
                <a:cs typeface="Trebuchet MS"/>
              </a:rPr>
              <a:t>квалификацию </a:t>
            </a:r>
            <a:r>
              <a:rPr sz="2100" spc="105" dirty="0">
                <a:latin typeface="Trebuchet MS"/>
                <a:cs typeface="Trebuchet MS"/>
              </a:rPr>
              <a:t>в </a:t>
            </a:r>
            <a:r>
              <a:rPr sz="2100" spc="110" dirty="0">
                <a:latin typeface="Trebuchet MS"/>
                <a:cs typeface="Trebuchet MS"/>
              </a:rPr>
              <a:t> </a:t>
            </a:r>
            <a:r>
              <a:rPr sz="2100" spc="40" dirty="0">
                <a:latin typeface="Trebuchet MS"/>
                <a:cs typeface="Trebuchet MS"/>
              </a:rPr>
              <a:t>области </a:t>
            </a:r>
            <a:r>
              <a:rPr sz="2100" spc="60" dirty="0">
                <a:latin typeface="Trebuchet MS"/>
                <a:cs typeface="Trebuchet MS"/>
              </a:rPr>
              <a:t>подходов </a:t>
            </a:r>
            <a:r>
              <a:rPr sz="2100" dirty="0">
                <a:latin typeface="Trebuchet MS"/>
                <a:cs typeface="Trebuchet MS"/>
              </a:rPr>
              <a:t>к 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spc="60" dirty="0">
                <a:latin typeface="Trebuchet MS"/>
                <a:cs typeface="Trebuchet MS"/>
              </a:rPr>
              <a:t>профессиональной </a:t>
            </a:r>
            <a:r>
              <a:rPr sz="2100" spc="85" dirty="0">
                <a:latin typeface="Trebuchet MS"/>
                <a:cs typeface="Trebuchet MS"/>
              </a:rPr>
              <a:t>ориентации 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обучающихся. </a:t>
            </a:r>
            <a:r>
              <a:rPr sz="2100" spc="80" dirty="0">
                <a:latin typeface="Trebuchet MS"/>
                <a:cs typeface="Trebuchet MS"/>
              </a:rPr>
              <a:t>Осваивают </a:t>
            </a:r>
            <a:r>
              <a:rPr sz="2100" spc="35" dirty="0">
                <a:latin typeface="Trebuchet MS"/>
                <a:cs typeface="Trebuchet MS"/>
              </a:rPr>
              <a:t>новые, </a:t>
            </a:r>
            <a:r>
              <a:rPr sz="2100" spc="40" dirty="0">
                <a:latin typeface="Trebuchet MS"/>
                <a:cs typeface="Trebuchet MS"/>
              </a:rPr>
              <a:t> </a:t>
            </a:r>
            <a:r>
              <a:rPr sz="2100" spc="95" dirty="0">
                <a:latin typeface="Trebuchet MS"/>
                <a:cs typeface="Trebuchet MS"/>
              </a:rPr>
              <a:t>научно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85" dirty="0">
                <a:latin typeface="Trebuchet MS"/>
                <a:cs typeface="Trebuchet MS"/>
              </a:rPr>
              <a:t>обоснованные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45" dirty="0">
                <a:latin typeface="Trebuchet MS"/>
                <a:cs typeface="Trebuchet MS"/>
              </a:rPr>
              <a:t>методики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125" dirty="0">
                <a:latin typeface="Trebuchet MS"/>
                <a:cs typeface="Trebuchet MS"/>
              </a:rPr>
              <a:t>и </a:t>
            </a:r>
            <a:r>
              <a:rPr sz="2100" spc="-615" dirty="0">
                <a:latin typeface="Trebuchet MS"/>
                <a:cs typeface="Trebuchet MS"/>
              </a:rPr>
              <a:t> </a:t>
            </a:r>
            <a:r>
              <a:rPr sz="2100" spc="30" dirty="0">
                <a:latin typeface="Trebuchet MS"/>
                <a:cs typeface="Trebuchet MS"/>
              </a:rPr>
              <a:t>технологии.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986812" y="2400300"/>
            <a:ext cx="4599305" cy="2929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6475" marR="1162685">
              <a:lnSpc>
                <a:spcPct val="103800"/>
              </a:lnSpc>
            </a:pPr>
            <a:r>
              <a:rPr sz="2950" spc="75" dirty="0">
                <a:latin typeface="Tahoma"/>
                <a:cs typeface="Tahoma"/>
              </a:rPr>
              <a:t>Школьники </a:t>
            </a:r>
            <a:r>
              <a:rPr sz="2950" spc="-850" dirty="0">
                <a:latin typeface="Tahoma"/>
                <a:cs typeface="Tahoma"/>
              </a:rPr>
              <a:t> </a:t>
            </a:r>
            <a:r>
              <a:rPr sz="2950" spc="-195" dirty="0">
                <a:latin typeface="Tahoma"/>
                <a:cs typeface="Tahoma"/>
              </a:rPr>
              <a:t>6</a:t>
            </a:r>
            <a:r>
              <a:rPr sz="2950" spc="-335" dirty="0">
                <a:latin typeface="Tahoma"/>
                <a:cs typeface="Tahoma"/>
              </a:rPr>
              <a:t>-</a:t>
            </a:r>
            <a:r>
              <a:rPr sz="2950" spc="-195" dirty="0">
                <a:latin typeface="Tahoma"/>
                <a:cs typeface="Tahoma"/>
              </a:rPr>
              <a:t>1</a:t>
            </a:r>
            <a:r>
              <a:rPr sz="2950" spc="-175" dirty="0">
                <a:latin typeface="Tahoma"/>
                <a:cs typeface="Tahoma"/>
              </a:rPr>
              <a:t>1</a:t>
            </a:r>
            <a:r>
              <a:rPr sz="2950" spc="-125" dirty="0">
                <a:latin typeface="Tahoma"/>
                <a:cs typeface="Tahoma"/>
              </a:rPr>
              <a:t> </a:t>
            </a:r>
            <a:r>
              <a:rPr sz="2950" spc="50" dirty="0">
                <a:latin typeface="Tahoma"/>
                <a:cs typeface="Tahoma"/>
              </a:rPr>
              <a:t>к</a:t>
            </a:r>
            <a:r>
              <a:rPr sz="2950" spc="-25" dirty="0">
                <a:latin typeface="Tahoma"/>
                <a:cs typeface="Tahoma"/>
              </a:rPr>
              <a:t>л</a:t>
            </a:r>
            <a:r>
              <a:rPr sz="2950" spc="15" dirty="0">
                <a:latin typeface="Tahoma"/>
                <a:cs typeface="Tahoma"/>
              </a:rPr>
              <a:t>а</a:t>
            </a:r>
            <a:r>
              <a:rPr sz="2950" spc="-40" dirty="0">
                <a:latin typeface="Tahoma"/>
                <a:cs typeface="Tahoma"/>
              </a:rPr>
              <a:t>сс</a:t>
            </a:r>
            <a:r>
              <a:rPr sz="2950" spc="5" dirty="0">
                <a:latin typeface="Tahoma"/>
                <a:cs typeface="Tahoma"/>
              </a:rPr>
              <a:t>о</a:t>
            </a:r>
            <a:r>
              <a:rPr sz="2950" spc="114" dirty="0">
                <a:latin typeface="Tahoma"/>
                <a:cs typeface="Tahoma"/>
              </a:rPr>
              <a:t>в</a:t>
            </a:r>
            <a:endParaRPr sz="2950" dirty="0">
              <a:latin typeface="Tahoma"/>
              <a:cs typeface="Tahoma"/>
            </a:endParaRPr>
          </a:p>
          <a:p>
            <a:pPr marL="12065" marR="5080" algn="ctr">
              <a:lnSpc>
                <a:spcPts val="2400"/>
              </a:lnSpc>
              <a:spcBef>
                <a:spcPts val="1270"/>
              </a:spcBef>
            </a:pPr>
            <a:r>
              <a:rPr sz="2100" b="0" spc="60" dirty="0">
                <a:latin typeface="Trebuchet MS"/>
                <a:cs typeface="Trebuchet MS"/>
              </a:rPr>
              <a:t>Участники </a:t>
            </a:r>
            <a:r>
              <a:rPr sz="2100" b="0" spc="80" dirty="0">
                <a:latin typeface="Trebuchet MS"/>
                <a:cs typeface="Trebuchet MS"/>
              </a:rPr>
              <a:t>приобретают </a:t>
            </a:r>
            <a:r>
              <a:rPr sz="2100" b="0" spc="85" dirty="0">
                <a:latin typeface="Trebuchet MS"/>
                <a:cs typeface="Trebuchet MS"/>
              </a:rPr>
              <a:t> </a:t>
            </a:r>
            <a:r>
              <a:rPr sz="2100" b="0" spc="80" dirty="0">
                <a:latin typeface="Trebuchet MS"/>
                <a:cs typeface="Trebuchet MS"/>
              </a:rPr>
              <a:t>профориентационные </a:t>
            </a:r>
            <a:r>
              <a:rPr sz="2100" b="0" spc="85" dirty="0">
                <a:latin typeface="Trebuchet MS"/>
                <a:cs typeface="Trebuchet MS"/>
              </a:rPr>
              <a:t> </a:t>
            </a:r>
            <a:r>
              <a:rPr sz="2100" b="0" spc="70" dirty="0">
                <a:latin typeface="Trebuchet MS"/>
                <a:cs typeface="Trebuchet MS"/>
              </a:rPr>
              <a:t>компетенции </a:t>
            </a:r>
            <a:r>
              <a:rPr sz="2100" b="0" spc="125" dirty="0">
                <a:latin typeface="Trebuchet MS"/>
                <a:cs typeface="Trebuchet MS"/>
              </a:rPr>
              <a:t>и </a:t>
            </a:r>
            <a:r>
              <a:rPr sz="2100" b="0" spc="80" dirty="0">
                <a:latin typeface="Trebuchet MS"/>
                <a:cs typeface="Trebuchet MS"/>
              </a:rPr>
              <a:t>получают </a:t>
            </a:r>
            <a:r>
              <a:rPr sz="2100" b="0" spc="85" dirty="0">
                <a:latin typeface="Trebuchet MS"/>
                <a:cs typeface="Trebuchet MS"/>
              </a:rPr>
              <a:t> </a:t>
            </a:r>
            <a:r>
              <a:rPr sz="2100" b="0" spc="65" dirty="0">
                <a:latin typeface="Trebuchet MS"/>
                <a:cs typeface="Trebuchet MS"/>
              </a:rPr>
              <a:t>индивидуальные</a:t>
            </a:r>
            <a:r>
              <a:rPr sz="2100" b="0" spc="-125" dirty="0">
                <a:latin typeface="Trebuchet MS"/>
                <a:cs typeface="Trebuchet MS"/>
              </a:rPr>
              <a:t> </a:t>
            </a:r>
            <a:r>
              <a:rPr sz="2100" b="0" spc="65" dirty="0">
                <a:latin typeface="Trebuchet MS"/>
                <a:cs typeface="Trebuchet MS"/>
              </a:rPr>
              <a:t>рекомендации</a:t>
            </a:r>
            <a:r>
              <a:rPr sz="2100" b="0" spc="-125" dirty="0">
                <a:latin typeface="Trebuchet MS"/>
                <a:cs typeface="Trebuchet MS"/>
              </a:rPr>
              <a:t> </a:t>
            </a:r>
            <a:r>
              <a:rPr sz="2100" b="0" spc="130" dirty="0">
                <a:latin typeface="Trebuchet MS"/>
                <a:cs typeface="Trebuchet MS"/>
              </a:rPr>
              <a:t>по </a:t>
            </a:r>
            <a:r>
              <a:rPr sz="2100" b="0" spc="-615" dirty="0">
                <a:latin typeface="Trebuchet MS"/>
                <a:cs typeface="Trebuchet MS"/>
              </a:rPr>
              <a:t> </a:t>
            </a:r>
            <a:r>
              <a:rPr sz="2100" b="0" spc="85" dirty="0">
                <a:latin typeface="Trebuchet MS"/>
                <a:cs typeface="Trebuchet MS"/>
              </a:rPr>
              <a:t>построению </a:t>
            </a:r>
            <a:r>
              <a:rPr sz="2100" b="0" spc="45" dirty="0">
                <a:latin typeface="Trebuchet MS"/>
                <a:cs typeface="Trebuchet MS"/>
              </a:rPr>
              <a:t>профессионально- </a:t>
            </a:r>
            <a:r>
              <a:rPr sz="2100" b="0" spc="50" dirty="0">
                <a:latin typeface="Trebuchet MS"/>
                <a:cs typeface="Trebuchet MS"/>
              </a:rPr>
              <a:t> </a:t>
            </a:r>
            <a:r>
              <a:rPr sz="2100" b="0" spc="75" dirty="0">
                <a:latin typeface="Trebuchet MS"/>
                <a:cs typeface="Trebuchet MS"/>
              </a:rPr>
              <a:t>образовательной</a:t>
            </a:r>
            <a:r>
              <a:rPr sz="2100" b="0" spc="-125" dirty="0">
                <a:latin typeface="Trebuchet MS"/>
                <a:cs typeface="Trebuchet MS"/>
              </a:rPr>
              <a:t> </a:t>
            </a:r>
            <a:r>
              <a:rPr sz="2100" b="0" spc="55" dirty="0">
                <a:latin typeface="Trebuchet MS"/>
                <a:cs typeface="Trebuchet MS"/>
              </a:rPr>
              <a:t>траектории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58509" y="6591300"/>
            <a:ext cx="4704080" cy="2974340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marL="1134745">
              <a:lnSpc>
                <a:spcPct val="100000"/>
              </a:lnSpc>
              <a:spcBef>
                <a:spcPts val="1735"/>
              </a:spcBef>
            </a:pPr>
            <a:r>
              <a:rPr sz="2950" b="1" spc="60" dirty="0">
                <a:latin typeface="Tahoma"/>
                <a:cs typeface="Tahoma"/>
              </a:rPr>
              <a:t>Родители</a:t>
            </a:r>
            <a:endParaRPr sz="2950" dirty="0">
              <a:latin typeface="Tahoma"/>
              <a:cs typeface="Tahoma"/>
            </a:endParaRPr>
          </a:p>
          <a:p>
            <a:pPr marL="12700" marR="5080" indent="-635" algn="ctr">
              <a:lnSpc>
                <a:spcPts val="2400"/>
              </a:lnSpc>
              <a:spcBef>
                <a:spcPts val="1300"/>
              </a:spcBef>
            </a:pPr>
            <a:r>
              <a:rPr sz="2100" spc="85" dirty="0">
                <a:latin typeface="Trebuchet MS"/>
                <a:cs typeface="Trebuchet MS"/>
              </a:rPr>
              <a:t>Получают </a:t>
            </a:r>
            <a:r>
              <a:rPr sz="2100" spc="65" dirty="0">
                <a:latin typeface="Trebuchet MS"/>
                <a:cs typeface="Trebuchet MS"/>
              </a:rPr>
              <a:t>рекомендации </a:t>
            </a:r>
            <a:r>
              <a:rPr sz="2100" spc="130" dirty="0">
                <a:latin typeface="Trebuchet MS"/>
                <a:cs typeface="Trebuchet MS"/>
              </a:rPr>
              <a:t>по 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spc="50" dirty="0">
                <a:latin typeface="Trebuchet MS"/>
                <a:cs typeface="Trebuchet MS"/>
              </a:rPr>
              <a:t>действенной </a:t>
            </a:r>
            <a:r>
              <a:rPr sz="2100" spc="130" dirty="0">
                <a:latin typeface="Trebuchet MS"/>
                <a:cs typeface="Trebuchet MS"/>
              </a:rPr>
              <a:t>помощи 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spc="60" dirty="0">
                <a:latin typeface="Trebuchet MS"/>
                <a:cs typeface="Trebuchet MS"/>
              </a:rPr>
              <a:t>самоопределяющимся </a:t>
            </a:r>
            <a:r>
              <a:rPr sz="2100" spc="20" dirty="0">
                <a:latin typeface="Trebuchet MS"/>
                <a:cs typeface="Trebuchet MS"/>
              </a:rPr>
              <a:t>подросткам, </a:t>
            </a:r>
            <a:r>
              <a:rPr sz="2100" spc="25" dirty="0">
                <a:latin typeface="Trebuchet MS"/>
                <a:cs typeface="Trebuchet MS"/>
              </a:rPr>
              <a:t> </a:t>
            </a:r>
            <a:r>
              <a:rPr sz="2100" spc="80" dirty="0">
                <a:latin typeface="Trebuchet MS"/>
                <a:cs typeface="Trebuchet MS"/>
              </a:rPr>
              <a:t>получают </a:t>
            </a:r>
            <a:r>
              <a:rPr sz="2100" spc="55" dirty="0">
                <a:latin typeface="Trebuchet MS"/>
                <a:cs typeface="Trebuchet MS"/>
              </a:rPr>
              <a:t>актуальную </a:t>
            </a:r>
            <a:r>
              <a:rPr sz="2100" spc="85" dirty="0">
                <a:latin typeface="Trebuchet MS"/>
                <a:cs typeface="Trebuchet MS"/>
              </a:rPr>
              <a:t>информацию </a:t>
            </a:r>
            <a:r>
              <a:rPr sz="2100" spc="-620" dirty="0">
                <a:latin typeface="Trebuchet MS"/>
                <a:cs typeface="Trebuchet MS"/>
              </a:rPr>
              <a:t> </a:t>
            </a:r>
            <a:r>
              <a:rPr sz="2100" spc="135" dirty="0">
                <a:latin typeface="Trebuchet MS"/>
                <a:cs typeface="Trebuchet MS"/>
              </a:rPr>
              <a:t>о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75" dirty="0">
                <a:latin typeface="Trebuchet MS"/>
                <a:cs typeface="Trebuchet MS"/>
              </a:rPr>
              <a:t>рынке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85" dirty="0">
                <a:latin typeface="Trebuchet MS"/>
                <a:cs typeface="Trebuchet MS"/>
              </a:rPr>
              <a:t>образования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125" dirty="0">
                <a:latin typeface="Trebuchet MS"/>
                <a:cs typeface="Trebuchet MS"/>
              </a:rPr>
              <a:t>и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75" dirty="0">
                <a:latin typeface="Trebuchet MS"/>
                <a:cs typeface="Trebuchet MS"/>
              </a:rPr>
              <a:t>рынке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25" dirty="0">
                <a:latin typeface="Trebuchet MS"/>
                <a:cs typeface="Trebuchet MS"/>
              </a:rPr>
              <a:t>труда </a:t>
            </a:r>
            <a:r>
              <a:rPr sz="2100" spc="-61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(регионального </a:t>
            </a:r>
            <a:r>
              <a:rPr sz="2100" spc="125" dirty="0">
                <a:latin typeface="Trebuchet MS"/>
                <a:cs typeface="Trebuchet MS"/>
              </a:rPr>
              <a:t>и </a:t>
            </a:r>
            <a:r>
              <a:rPr sz="2100" spc="35" dirty="0">
                <a:latin typeface="Trebuchet MS"/>
                <a:cs typeface="Trebuchet MS"/>
              </a:rPr>
              <a:t>федерального </a:t>
            </a:r>
            <a:r>
              <a:rPr sz="2100" spc="40" dirty="0">
                <a:latin typeface="Trebuchet MS"/>
                <a:cs typeface="Trebuchet MS"/>
              </a:rPr>
              <a:t> </a:t>
            </a:r>
            <a:r>
              <a:rPr sz="2100" spc="5" dirty="0">
                <a:latin typeface="Trebuchet MS"/>
                <a:cs typeface="Trebuchet MS"/>
              </a:rPr>
              <a:t>уровня).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310370" y="6911657"/>
            <a:ext cx="4583430" cy="2333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685" marR="875030">
              <a:lnSpc>
                <a:spcPct val="103800"/>
              </a:lnSpc>
            </a:pPr>
            <a:r>
              <a:rPr sz="2950" b="1" spc="55" dirty="0">
                <a:latin typeface="Tahoma"/>
                <a:cs typeface="Tahoma"/>
              </a:rPr>
              <a:t>Площадки </a:t>
            </a:r>
            <a:r>
              <a:rPr sz="2950" b="1" spc="225" dirty="0">
                <a:latin typeface="Tahoma"/>
                <a:cs typeface="Tahoma"/>
              </a:rPr>
              <a:t>и </a:t>
            </a:r>
            <a:r>
              <a:rPr sz="2950" b="1" spc="229" dirty="0">
                <a:latin typeface="Tahoma"/>
                <a:cs typeface="Tahoma"/>
              </a:rPr>
              <a:t> </a:t>
            </a:r>
            <a:r>
              <a:rPr sz="2950" b="1" spc="-85" dirty="0">
                <a:latin typeface="Tahoma"/>
                <a:cs typeface="Tahoma"/>
              </a:rPr>
              <a:t>Р</a:t>
            </a:r>
            <a:r>
              <a:rPr sz="2950" b="1" spc="15" dirty="0">
                <a:latin typeface="Tahoma"/>
                <a:cs typeface="Tahoma"/>
              </a:rPr>
              <a:t>а</a:t>
            </a:r>
            <a:r>
              <a:rPr sz="2950" b="1" spc="-15" dirty="0">
                <a:latin typeface="Tahoma"/>
                <a:cs typeface="Tahoma"/>
              </a:rPr>
              <a:t>б</a:t>
            </a:r>
            <a:r>
              <a:rPr sz="2950" b="1" spc="5" dirty="0">
                <a:latin typeface="Tahoma"/>
                <a:cs typeface="Tahoma"/>
              </a:rPr>
              <a:t>о</a:t>
            </a:r>
            <a:r>
              <a:rPr sz="2950" b="1" spc="95" dirty="0">
                <a:latin typeface="Tahoma"/>
                <a:cs typeface="Tahoma"/>
              </a:rPr>
              <a:t>т</a:t>
            </a:r>
            <a:r>
              <a:rPr sz="2950" b="1" spc="5" dirty="0">
                <a:latin typeface="Tahoma"/>
                <a:cs typeface="Tahoma"/>
              </a:rPr>
              <a:t>о</a:t>
            </a:r>
            <a:r>
              <a:rPr sz="2950" b="1" spc="55" dirty="0">
                <a:latin typeface="Tahoma"/>
                <a:cs typeface="Tahoma"/>
              </a:rPr>
              <a:t>д</a:t>
            </a:r>
            <a:r>
              <a:rPr sz="2950" b="1" spc="15" dirty="0">
                <a:latin typeface="Tahoma"/>
                <a:cs typeface="Tahoma"/>
              </a:rPr>
              <a:t>а</a:t>
            </a:r>
            <a:r>
              <a:rPr sz="2950" b="1" spc="95" dirty="0">
                <a:latin typeface="Tahoma"/>
                <a:cs typeface="Tahoma"/>
              </a:rPr>
              <a:t>т</a:t>
            </a:r>
            <a:r>
              <a:rPr sz="2950" b="1" spc="-10" dirty="0">
                <a:latin typeface="Tahoma"/>
                <a:cs typeface="Tahoma"/>
              </a:rPr>
              <a:t>е</a:t>
            </a:r>
            <a:r>
              <a:rPr sz="2950" b="1" spc="-25" dirty="0">
                <a:latin typeface="Tahoma"/>
                <a:cs typeface="Tahoma"/>
              </a:rPr>
              <a:t>л</a:t>
            </a:r>
            <a:r>
              <a:rPr sz="2950" b="1" spc="225" dirty="0">
                <a:latin typeface="Tahoma"/>
                <a:cs typeface="Tahoma"/>
              </a:rPr>
              <a:t>и</a:t>
            </a:r>
            <a:endParaRPr sz="2950" dirty="0">
              <a:latin typeface="Tahoma"/>
              <a:cs typeface="Tahoma"/>
            </a:endParaRPr>
          </a:p>
          <a:p>
            <a:pPr marL="12700" marR="5080" indent="-635" algn="ctr">
              <a:lnSpc>
                <a:spcPts val="2400"/>
              </a:lnSpc>
              <a:spcBef>
                <a:spcPts val="1385"/>
              </a:spcBef>
            </a:pPr>
            <a:r>
              <a:rPr sz="2100" spc="70" dirty="0">
                <a:latin typeface="Trebuchet MS"/>
                <a:cs typeface="Trebuchet MS"/>
              </a:rPr>
              <a:t>Привлекают </a:t>
            </a:r>
            <a:r>
              <a:rPr sz="2100" spc="90" dirty="0">
                <a:latin typeface="Trebuchet MS"/>
                <a:cs typeface="Trebuchet MS"/>
              </a:rPr>
              <a:t>мотивированных </a:t>
            </a:r>
            <a:r>
              <a:rPr sz="2100" spc="95" dirty="0">
                <a:latin typeface="Trebuchet MS"/>
                <a:cs typeface="Trebuchet MS"/>
              </a:rPr>
              <a:t> </a:t>
            </a:r>
            <a:r>
              <a:rPr sz="2100" spc="80" dirty="0">
                <a:latin typeface="Trebuchet MS"/>
                <a:cs typeface="Trebuchet MS"/>
              </a:rPr>
              <a:t>обучающихся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к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производственным </a:t>
            </a:r>
            <a:r>
              <a:rPr sz="2100" spc="-615" dirty="0">
                <a:latin typeface="Trebuchet MS"/>
                <a:cs typeface="Trebuchet MS"/>
              </a:rPr>
              <a:t> </a:t>
            </a:r>
            <a:r>
              <a:rPr sz="2100" spc="15" dirty="0">
                <a:latin typeface="Trebuchet MS"/>
                <a:cs typeface="Trebuchet MS"/>
              </a:rPr>
              <a:t>задачам, </a:t>
            </a:r>
            <a:r>
              <a:rPr sz="2100" spc="125" dirty="0">
                <a:latin typeface="Trebuchet MS"/>
                <a:cs typeface="Trebuchet MS"/>
              </a:rPr>
              <a:t>повышают </a:t>
            </a:r>
            <a:r>
              <a:rPr sz="2100" spc="40" dirty="0">
                <a:latin typeface="Trebuchet MS"/>
                <a:cs typeface="Trebuchet MS"/>
              </a:rPr>
              <a:t>интерес </a:t>
            </a:r>
            <a:r>
              <a:rPr sz="2100" dirty="0">
                <a:latin typeface="Trebuchet MS"/>
                <a:cs typeface="Trebuchet MS"/>
              </a:rPr>
              <a:t>к 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компании.</a:t>
            </a:r>
            <a:endParaRPr sz="2100" dirty="0">
              <a:latin typeface="Trebuchet MS"/>
              <a:cs typeface="Trebuchet MS"/>
            </a:endParaRPr>
          </a:p>
        </p:txBody>
      </p:sp>
      <p:pic>
        <p:nvPicPr>
          <p:cNvPr id="66" name="Google Shape;171;p26"/>
          <p:cNvPicPr preferRelativeResize="0"/>
          <p:nvPr/>
        </p:nvPicPr>
        <p:blipFill rotWithShape="1">
          <a:blip r:embed="rId2">
            <a:alphaModFix/>
          </a:blip>
          <a:srcRect l="15131"/>
          <a:stretch/>
        </p:blipFill>
        <p:spPr>
          <a:xfrm>
            <a:off x="15197816" y="0"/>
            <a:ext cx="3158217" cy="10281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1;p26"/>
          <p:cNvPicPr preferRelativeResize="0"/>
          <p:nvPr/>
        </p:nvPicPr>
        <p:blipFill rotWithShape="1">
          <a:blip r:embed="rId2">
            <a:alphaModFix/>
          </a:blip>
          <a:srcRect l="15131"/>
          <a:stretch/>
        </p:blipFill>
        <p:spPr>
          <a:xfrm>
            <a:off x="15197816" y="-1"/>
            <a:ext cx="3158217" cy="10281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81000" y="2933700"/>
            <a:ext cx="16078200" cy="7205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регистрация </a:t>
            </a:r>
            <a:r>
              <a:rPr lang="ru-RU" sz="3600" dirty="0">
                <a:latin typeface="Times New Roman"/>
                <a:ea typeface="Times New Roman"/>
                <a:cs typeface="Times New Roman"/>
              </a:rPr>
              <a:t>и верификация на электронной платформе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endParaRPr lang="ru-RU" sz="36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r>
              <a:rPr lang="ru-RU" sz="3600" dirty="0">
                <a:latin typeface="Times New Roman"/>
                <a:ea typeface="Times New Roman"/>
                <a:cs typeface="Times New Roman"/>
              </a:rPr>
              <a:t>прохождение онлайн-диагностики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3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3600" dirty="0">
                <a:latin typeface="Times New Roman"/>
                <a:ea typeface="Times New Roman"/>
                <a:cs typeface="Times New Roman"/>
              </a:rPr>
              <a:t>по итогам диагностик,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обучающимся </a:t>
            </a:r>
            <a:r>
              <a:rPr lang="ru-RU" sz="3600" dirty="0">
                <a:latin typeface="Times New Roman"/>
                <a:ea typeface="Times New Roman"/>
                <a:cs typeface="Times New Roman"/>
              </a:rPr>
              <a:t>приходят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рекомендации);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endParaRPr lang="ru-RU" sz="36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r>
              <a:rPr lang="ru-RU" sz="3600" dirty="0">
                <a:latin typeface="Times New Roman"/>
                <a:ea typeface="Times New Roman"/>
                <a:cs typeface="Times New Roman"/>
              </a:rPr>
              <a:t>участие в интерактивной выставке-практикуме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3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3600" dirty="0">
                <a:latin typeface="Times New Roman"/>
                <a:ea typeface="Times New Roman"/>
                <a:cs typeface="Times New Roman"/>
              </a:rPr>
              <a:t>Лаборатория будущего» на базе исторического парка 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3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3600" dirty="0">
                <a:latin typeface="Times New Roman"/>
                <a:ea typeface="Times New Roman"/>
                <a:cs typeface="Times New Roman"/>
              </a:rPr>
              <a:t>Россия – моя история» (ВДНХ ЭКСПО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endParaRPr lang="ru-RU" sz="36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r>
              <a:rPr lang="ru-RU" sz="3600" dirty="0">
                <a:latin typeface="Times New Roman"/>
                <a:ea typeface="Times New Roman"/>
                <a:cs typeface="Times New Roman"/>
              </a:rPr>
              <a:t>участие в </a:t>
            </a:r>
            <a:r>
              <a:rPr lang="ru-RU" sz="3600" dirty="0" err="1">
                <a:latin typeface="Times New Roman"/>
                <a:ea typeface="Times New Roman"/>
                <a:cs typeface="Times New Roman"/>
              </a:rPr>
              <a:t>профпробах</a:t>
            </a:r>
            <a:r>
              <a:rPr lang="ru-RU" sz="3600" dirty="0">
                <a:latin typeface="Times New Roman"/>
                <a:ea typeface="Times New Roman"/>
                <a:cs typeface="Times New Roman"/>
              </a:rPr>
              <a:t> в колледжах города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endParaRPr lang="ru-RU" sz="36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r>
              <a:rPr lang="ru-RU" sz="3600" dirty="0">
                <a:latin typeface="Times New Roman"/>
                <a:ea typeface="Times New Roman"/>
                <a:cs typeface="Times New Roman"/>
              </a:rPr>
              <a:t>участие в экскурсиях на предприятия.</a:t>
            </a:r>
            <a:endParaRPr lang="ru-RU" sz="3600" dirty="0">
              <a:ea typeface="Calibri"/>
              <a:cs typeface="Times New Roman"/>
            </a:endParaRPr>
          </a:p>
        </p:txBody>
      </p:sp>
      <p:sp>
        <p:nvSpPr>
          <p:cNvPr id="17" name="object 6"/>
          <p:cNvSpPr txBox="1">
            <a:spLocks noGrp="1"/>
          </p:cNvSpPr>
          <p:nvPr>
            <p:ph type="title"/>
          </p:nvPr>
        </p:nvSpPr>
        <p:spPr>
          <a:xfrm>
            <a:off x="1860004" y="657490"/>
            <a:ext cx="13366115" cy="197802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4354830" marR="5080" indent="-4342765">
              <a:lnSpc>
                <a:spcPts val="6980"/>
              </a:lnSpc>
              <a:spcBef>
                <a:spcPts val="1515"/>
              </a:spcBef>
            </a:pPr>
            <a:r>
              <a:rPr sz="6000" spc="110" dirty="0">
                <a:solidFill>
                  <a:srgbClr val="781280"/>
                </a:solidFill>
                <a:latin typeface="Tahoma"/>
                <a:cs typeface="Tahoma"/>
              </a:rPr>
              <a:t>Этапы</a:t>
            </a:r>
            <a:r>
              <a:rPr sz="6000" spc="-130" dirty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sz="6000" spc="165" dirty="0">
                <a:solidFill>
                  <a:srgbClr val="781280"/>
                </a:solidFill>
                <a:latin typeface="Tahoma"/>
                <a:cs typeface="Tahoma"/>
              </a:rPr>
              <a:t>участия</a:t>
            </a:r>
            <a:r>
              <a:rPr sz="6000" spc="-130" dirty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sz="6000" spc="215" dirty="0" err="1">
                <a:solidFill>
                  <a:srgbClr val="781280"/>
                </a:solidFill>
                <a:latin typeface="Tahoma"/>
                <a:cs typeface="Tahoma"/>
              </a:rPr>
              <a:t>школьников</a:t>
            </a:r>
            <a:r>
              <a:rPr sz="6000" spc="215" dirty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lang="ru-RU" sz="6000" spc="215" dirty="0" smtClean="0">
                <a:solidFill>
                  <a:srgbClr val="781280"/>
                </a:solidFill>
                <a:latin typeface="Tahoma"/>
                <a:cs typeface="Tahoma"/>
              </a:rPr>
              <a:t/>
            </a:r>
            <a:br>
              <a:rPr lang="ru-RU" sz="6000" spc="215" dirty="0" smtClean="0">
                <a:solidFill>
                  <a:srgbClr val="781280"/>
                </a:solidFill>
                <a:latin typeface="Tahoma"/>
                <a:cs typeface="Tahoma"/>
              </a:rPr>
            </a:br>
            <a:r>
              <a:rPr sz="6000" spc="-2035" dirty="0" smtClean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sz="6000" spc="215" dirty="0">
                <a:solidFill>
                  <a:srgbClr val="781280"/>
                </a:solidFill>
                <a:latin typeface="Tahoma"/>
                <a:cs typeface="Tahoma"/>
              </a:rPr>
              <a:t>в</a:t>
            </a:r>
            <a:r>
              <a:rPr sz="6000" spc="-100" dirty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sz="6000" spc="105" dirty="0">
                <a:solidFill>
                  <a:srgbClr val="781280"/>
                </a:solidFill>
                <a:latin typeface="Tahoma"/>
                <a:cs typeface="Tahoma"/>
              </a:rPr>
              <a:t>проекте</a:t>
            </a:r>
            <a:endParaRPr sz="6000" dirty="0">
              <a:solidFill>
                <a:srgbClr val="781280"/>
              </a:solidFill>
              <a:latin typeface="Tahoma"/>
              <a:cs typeface="Tahoma"/>
            </a:endParaRPr>
          </a:p>
        </p:txBody>
      </p:sp>
      <p:pic>
        <p:nvPicPr>
          <p:cNvPr id="5" name="Google Shape;171;p26"/>
          <p:cNvPicPr preferRelativeResize="0"/>
          <p:nvPr/>
        </p:nvPicPr>
        <p:blipFill rotWithShape="1">
          <a:blip r:embed="rId2">
            <a:alphaModFix/>
          </a:blip>
          <a:srcRect l="15131"/>
          <a:stretch/>
        </p:blipFill>
        <p:spPr>
          <a:xfrm>
            <a:off x="15197816" y="-1"/>
            <a:ext cx="3158217" cy="10281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825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9600" y="2019300"/>
            <a:ext cx="17678399" cy="6810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Times New Roman"/>
                <a:ea typeface="Times New Roman"/>
              </a:rPr>
              <a:t>1. Квота </a:t>
            </a:r>
            <a:r>
              <a:rPr lang="ru-RU" sz="3200" dirty="0">
                <a:latin typeface="Times New Roman"/>
                <a:ea typeface="Times New Roman"/>
              </a:rPr>
              <a:t>на загрузку </a:t>
            </a:r>
            <a:r>
              <a:rPr lang="ru-RU" sz="3200" dirty="0" smtClean="0">
                <a:latin typeface="Times New Roman"/>
                <a:ea typeface="Times New Roman"/>
              </a:rPr>
              <a:t>обучающихся</a:t>
            </a:r>
          </a:p>
          <a:p>
            <a:pPr marL="342900" indent="-342900" algn="just">
              <a:lnSpc>
                <a:spcPct val="107000"/>
              </a:lnSpc>
              <a:buFont typeface="Symbol"/>
              <a:buChar char=""/>
            </a:pPr>
            <a:endParaRPr lang="ru-RU" sz="3200" dirty="0" smtClean="0">
              <a:latin typeface="Times New Roman"/>
              <a:ea typeface="Times New Roman"/>
            </a:endParaRPr>
          </a:p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Times New Roman"/>
                <a:ea typeface="Times New Roman"/>
              </a:rPr>
              <a:t>2. Участие </a:t>
            </a:r>
            <a:r>
              <a:rPr lang="ru-RU" sz="3200" dirty="0">
                <a:latin typeface="Times New Roman"/>
                <a:ea typeface="Times New Roman"/>
              </a:rPr>
              <a:t>обучающихся в проекте, загруженные в предыдущие </a:t>
            </a:r>
            <a:r>
              <a:rPr lang="ru-RU" sz="3200" dirty="0" smtClean="0">
                <a:latin typeface="Times New Roman"/>
                <a:ea typeface="Times New Roman"/>
              </a:rPr>
              <a:t>года</a:t>
            </a:r>
          </a:p>
          <a:p>
            <a:pPr marL="342900" indent="-342900" algn="just">
              <a:lnSpc>
                <a:spcPct val="107000"/>
              </a:lnSpc>
              <a:buFont typeface="Symbol"/>
              <a:buChar char=""/>
            </a:pPr>
            <a:endParaRPr lang="ru-RU" sz="3200" dirty="0" smtClean="0">
              <a:latin typeface="Times New Roman"/>
              <a:ea typeface="Times New Roman"/>
            </a:endParaRPr>
          </a:p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Times New Roman"/>
                <a:ea typeface="Times New Roman"/>
              </a:rPr>
              <a:t>3. Количество </a:t>
            </a:r>
            <a:r>
              <a:rPr lang="ru-RU" sz="3200" dirty="0">
                <a:latin typeface="Times New Roman"/>
                <a:ea typeface="Times New Roman"/>
              </a:rPr>
              <a:t>обучающихся принявших участие в «Лаборатория будущего</a:t>
            </a:r>
            <a:r>
              <a:rPr lang="ru-RU" sz="3200" dirty="0" smtClean="0">
                <a:latin typeface="Times New Roman"/>
                <a:ea typeface="Times New Roman"/>
              </a:rPr>
              <a:t>»</a:t>
            </a:r>
          </a:p>
          <a:p>
            <a:pPr marL="342900" indent="-342900" algn="just">
              <a:lnSpc>
                <a:spcPct val="107000"/>
              </a:lnSpc>
              <a:buFont typeface="Symbol"/>
              <a:buChar char=""/>
            </a:pPr>
            <a:endParaRPr lang="ru-RU" sz="3200" dirty="0" smtClean="0">
              <a:latin typeface="Times New Roman"/>
              <a:ea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Times New Roman"/>
                <a:cs typeface="Times New Roman"/>
              </a:rPr>
              <a:t>4. Количество 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обучающихся посетившие экскурсии на 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</a:rPr>
              <a:t>предприятия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/>
              <a:buChar char=""/>
            </a:pP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Times New Roman"/>
                <a:ea typeface="Times New Roman"/>
              </a:rPr>
              <a:t>5. Количество </a:t>
            </a:r>
            <a:r>
              <a:rPr lang="ru-RU" sz="3200" dirty="0">
                <a:latin typeface="Times New Roman"/>
                <a:ea typeface="Times New Roman"/>
              </a:rPr>
              <a:t>обучающихся посетившие </a:t>
            </a:r>
            <a:r>
              <a:rPr lang="ru-RU" sz="3200" dirty="0" err="1">
                <a:latin typeface="Times New Roman"/>
                <a:ea typeface="Times New Roman"/>
              </a:rPr>
              <a:t>профпробы</a:t>
            </a:r>
            <a:r>
              <a:rPr lang="ru-RU" sz="3200" dirty="0">
                <a:latin typeface="Times New Roman"/>
                <a:ea typeface="Times New Roman"/>
              </a:rPr>
              <a:t> в колледжах </a:t>
            </a:r>
            <a:r>
              <a:rPr lang="ru-RU" sz="3200" dirty="0" smtClean="0">
                <a:latin typeface="Times New Roman"/>
                <a:ea typeface="Times New Roman"/>
              </a:rPr>
              <a:t>города</a:t>
            </a:r>
          </a:p>
          <a:p>
            <a:pPr marL="342900" indent="-342900" algn="just">
              <a:lnSpc>
                <a:spcPct val="107000"/>
              </a:lnSpc>
              <a:buFont typeface="Symbol"/>
              <a:buChar char=""/>
            </a:pPr>
            <a:endParaRPr lang="ru-RU" sz="3200" dirty="0" smtClean="0">
              <a:latin typeface="Times New Roman"/>
              <a:ea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Times New Roman"/>
                <a:cs typeface="Times New Roman"/>
              </a:rPr>
              <a:t>6. Количество 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публикаций историй успеха участников 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</a:rPr>
              <a:t>проекта</a:t>
            </a:r>
            <a:endParaRPr lang="ru-RU" sz="2400" dirty="0">
              <a:ea typeface="Calibri"/>
              <a:cs typeface="Times New Roman"/>
            </a:endParaRPr>
          </a:p>
          <a:p>
            <a:pPr marL="342900" indent="-342900" algn="just">
              <a:lnSpc>
                <a:spcPct val="107000"/>
              </a:lnSpc>
              <a:buFont typeface="Symbol"/>
              <a:buChar char=""/>
            </a:pPr>
            <a:endParaRPr lang="ru-RU" sz="3200" dirty="0" smtClean="0">
              <a:solidFill>
                <a:prstClr val="white"/>
              </a:solidFill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Times New Roman"/>
                <a:ea typeface="Times New Roman"/>
              </a:rPr>
              <a:t>7. Количество </a:t>
            </a:r>
            <a:r>
              <a:rPr lang="ru-RU" sz="3200" dirty="0">
                <a:latin typeface="Times New Roman"/>
                <a:ea typeface="Times New Roman"/>
              </a:rPr>
              <a:t>заключенных соглашений между школой и ЦОПП</a:t>
            </a:r>
            <a:endParaRPr lang="ru-RU" sz="3200" dirty="0">
              <a:solidFill>
                <a:prstClr val="white"/>
              </a:solidFill>
              <a:ea typeface="Calibri"/>
              <a:cs typeface="Times New Roman"/>
            </a:endParaRPr>
          </a:p>
        </p:txBody>
      </p:sp>
      <p:sp>
        <p:nvSpPr>
          <p:cNvPr id="17" name="object 6"/>
          <p:cNvSpPr txBox="1">
            <a:spLocks noGrp="1"/>
          </p:cNvSpPr>
          <p:nvPr>
            <p:ph type="title"/>
          </p:nvPr>
        </p:nvSpPr>
        <p:spPr>
          <a:xfrm>
            <a:off x="3581400" y="723900"/>
            <a:ext cx="13366115" cy="1091966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4354830" marR="5080" indent="-4342765">
              <a:lnSpc>
                <a:spcPts val="6980"/>
              </a:lnSpc>
              <a:spcBef>
                <a:spcPts val="1515"/>
              </a:spcBef>
            </a:pPr>
            <a:r>
              <a:rPr lang="ru-RU" sz="6000" spc="110" dirty="0" smtClean="0">
                <a:solidFill>
                  <a:srgbClr val="781280"/>
                </a:solidFill>
                <a:latin typeface="Tahoma"/>
                <a:cs typeface="Tahoma"/>
              </a:rPr>
              <a:t>Показатели </a:t>
            </a:r>
            <a:r>
              <a:rPr sz="6000" spc="105" dirty="0" err="1" smtClean="0">
                <a:solidFill>
                  <a:srgbClr val="781280"/>
                </a:solidFill>
                <a:latin typeface="Tahoma"/>
                <a:cs typeface="Tahoma"/>
              </a:rPr>
              <a:t>проект</a:t>
            </a:r>
            <a:r>
              <a:rPr lang="ru-RU" sz="6000" spc="105" dirty="0" smtClean="0">
                <a:solidFill>
                  <a:srgbClr val="781280"/>
                </a:solidFill>
                <a:latin typeface="Tahoma"/>
                <a:cs typeface="Tahoma"/>
              </a:rPr>
              <a:t>а</a:t>
            </a:r>
            <a:endParaRPr sz="6000" dirty="0">
              <a:solidFill>
                <a:srgbClr val="781280"/>
              </a:solidFill>
              <a:latin typeface="Tahoma"/>
              <a:cs typeface="Tahoma"/>
            </a:endParaRPr>
          </a:p>
        </p:txBody>
      </p:sp>
      <p:pic>
        <p:nvPicPr>
          <p:cNvPr id="5" name="Google Shape;171;p26"/>
          <p:cNvPicPr preferRelativeResize="0"/>
          <p:nvPr/>
        </p:nvPicPr>
        <p:blipFill rotWithShape="1">
          <a:blip r:embed="rId2">
            <a:alphaModFix/>
          </a:blip>
          <a:srcRect l="15131"/>
          <a:stretch/>
        </p:blipFill>
        <p:spPr>
          <a:xfrm>
            <a:off x="15197816" y="-1"/>
            <a:ext cx="3158217" cy="10281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51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9635849" y="858740"/>
            <a:ext cx="3628390" cy="7766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390"/>
              </a:spcBef>
            </a:pPr>
            <a:r>
              <a:rPr sz="18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МИНИСТЕРСТВО </a:t>
            </a:r>
            <a:r>
              <a:rPr sz="18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ОБРАЗОВАНИЯ 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 </a:t>
            </a:r>
            <a:r>
              <a:rPr sz="18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НАУКИ </a:t>
            </a:r>
            <a:r>
              <a:rPr sz="18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8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Е</a:t>
            </a:r>
            <a:r>
              <a:rPr sz="180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8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П</a:t>
            </a:r>
            <a:r>
              <a:rPr sz="18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Л</a:t>
            </a:r>
            <a:r>
              <a:rPr sz="18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8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8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Ш</a:t>
            </a:r>
            <a:r>
              <a:rPr sz="18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80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0658" y="4881853"/>
            <a:ext cx="15424058" cy="55132"/>
          </a:xfrm>
          <a:custGeom>
            <a:avLst/>
            <a:gdLst/>
            <a:ahLst/>
            <a:cxnLst/>
            <a:rect l="l" t="t" r="r" b="b"/>
            <a:pathLst>
              <a:path w="15752444" h="18414">
                <a:moveTo>
                  <a:pt x="15751969" y="18401"/>
                </a:moveTo>
                <a:lnTo>
                  <a:pt x="0" y="18401"/>
                </a:lnTo>
                <a:lnTo>
                  <a:pt x="0" y="0"/>
                </a:lnTo>
                <a:lnTo>
                  <a:pt x="15751969" y="0"/>
                </a:lnTo>
                <a:lnTo>
                  <a:pt x="15751969" y="184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 flipV="1">
            <a:off x="620658" y="6128803"/>
            <a:ext cx="15424058" cy="45719"/>
          </a:xfrm>
          <a:custGeom>
            <a:avLst/>
            <a:gdLst/>
            <a:ahLst/>
            <a:cxnLst/>
            <a:rect l="l" t="t" r="r" b="b"/>
            <a:pathLst>
              <a:path w="15752444" h="18414">
                <a:moveTo>
                  <a:pt x="15751969" y="18401"/>
                </a:moveTo>
                <a:lnTo>
                  <a:pt x="0" y="18401"/>
                </a:lnTo>
                <a:lnTo>
                  <a:pt x="0" y="0"/>
                </a:lnTo>
                <a:lnTo>
                  <a:pt x="15751969" y="0"/>
                </a:lnTo>
                <a:lnTo>
                  <a:pt x="15751969" y="184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 flipV="1">
            <a:off x="609600" y="7186717"/>
            <a:ext cx="15435116" cy="45719"/>
          </a:xfrm>
          <a:custGeom>
            <a:avLst/>
            <a:gdLst/>
            <a:ahLst/>
            <a:cxnLst/>
            <a:rect l="l" t="t" r="r" b="b"/>
            <a:pathLst>
              <a:path w="15752444" h="18415">
                <a:moveTo>
                  <a:pt x="15751969" y="18401"/>
                </a:moveTo>
                <a:lnTo>
                  <a:pt x="0" y="18401"/>
                </a:lnTo>
                <a:lnTo>
                  <a:pt x="0" y="0"/>
                </a:lnTo>
                <a:lnTo>
                  <a:pt x="15751969" y="0"/>
                </a:lnTo>
                <a:lnTo>
                  <a:pt x="15751969" y="18401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8399" y="4956082"/>
            <a:ext cx="6910705" cy="62484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305"/>
              </a:spcBef>
              <a:tabLst>
                <a:tab pos="2303780" algn="l"/>
                <a:tab pos="2713990" algn="l"/>
                <a:tab pos="5205095" algn="l"/>
                <a:tab pos="5583555" algn="l"/>
              </a:tabLst>
            </a:pPr>
            <a:r>
              <a:rPr sz="2000" spc="22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000" spc="325" dirty="0">
                <a:latin typeface="Times New Roman" pitchFamily="18" charset="0"/>
                <a:cs typeface="Times New Roman" pitchFamily="18" charset="0"/>
              </a:rPr>
              <a:t>мм</a:t>
            </a:r>
            <a:r>
              <a:rPr sz="2000" spc="145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sz="2000" spc="24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2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sz="2000" spc="12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000" spc="240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000" spc="28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000" spc="18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000" spc="17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sz="2000" spc="12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325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000" spc="215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sz="2000" spc="204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sz="2000" spc="22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000" spc="5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000" spc="18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22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000" spc="235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000" spc="5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000" spc="215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sz="2000" spc="204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000" spc="17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sz="2000" spc="12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000" spc="325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и  </a:t>
            </a:r>
            <a:r>
              <a:rPr sz="2000" spc="200" dirty="0"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1916" y="6297110"/>
            <a:ext cx="7162800" cy="629018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305"/>
              </a:spcBef>
              <a:tabLst>
                <a:tab pos="2458720" algn="l"/>
              </a:tabLst>
            </a:pPr>
            <a:r>
              <a:rPr sz="2000" spc="33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000" spc="204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000" spc="125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000" spc="170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sz="2000" spc="265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17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sz="2000" spc="125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000" spc="24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sz="2000" spc="265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185" dirty="0" err="1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325" dirty="0" err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sz="2000" spc="204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000" spc="275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000" spc="195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000" spc="229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2000" spc="275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000" spc="265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170" dirty="0" err="1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sz="2000" spc="50" dirty="0" err="1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000" spc="265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195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spc="195" dirty="0" smtClean="0">
                <a:latin typeface="Times New Roman" pitchFamily="18" charset="0"/>
                <a:cs typeface="Times New Roman" pitchFamily="18" charset="0"/>
              </a:rPr>
              <a:t> проекта и </a:t>
            </a:r>
            <a:r>
              <a:rPr sz="2000" spc="220" dirty="0" err="1" smtClean="0">
                <a:latin typeface="Times New Roman" pitchFamily="18" charset="0"/>
                <a:cs typeface="Times New Roman" pitchFamily="18" charset="0"/>
              </a:rPr>
              <a:t>сопровождение</a:t>
            </a:r>
            <a:r>
              <a:rPr lang="ru-RU" sz="2000" spc="2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55" dirty="0" err="1" smtClean="0">
                <a:latin typeface="Times New Roman" pitchFamily="18" charset="0"/>
                <a:cs typeface="Times New Roman" pitchFamily="18" charset="0"/>
              </a:rPr>
              <a:t>обучающихся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8399" y="3853794"/>
            <a:ext cx="7559675" cy="923971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305"/>
              </a:spcBef>
            </a:pPr>
            <a:r>
              <a:rPr sz="2000" spc="215" dirty="0"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sz="2000" spc="22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sz="2000" spc="235" dirty="0">
                <a:latin typeface="Times New Roman" pitchFamily="18" charset="0"/>
                <a:cs typeface="Times New Roman" pitchFamily="18" charset="0"/>
              </a:rPr>
              <a:t>программе </a:t>
            </a:r>
            <a:r>
              <a:rPr sz="2000" spc="229" dirty="0">
                <a:latin typeface="Times New Roman" pitchFamily="18" charset="0"/>
                <a:cs typeface="Times New Roman" pitchFamily="18" charset="0"/>
              </a:rPr>
              <a:t>повышения </a:t>
            </a:r>
            <a:r>
              <a:rPr sz="2000" spc="200" dirty="0" err="1">
                <a:latin typeface="Times New Roman" pitchFamily="18" charset="0"/>
                <a:cs typeface="Times New Roman" pitchFamily="18" charset="0"/>
              </a:rPr>
              <a:t>квалификации</a:t>
            </a:r>
            <a:r>
              <a:rPr sz="2000" spc="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spc="200" dirty="0" smtClean="0">
                <a:latin typeface="Times New Roman" pitchFamily="18" charset="0"/>
                <a:cs typeface="Times New Roman" pitchFamily="18" charset="0"/>
              </a:rPr>
            </a:br>
            <a:r>
              <a:rPr sz="2000" spc="-6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5" dirty="0">
                <a:latin typeface="Times New Roman" pitchFamily="18" charset="0"/>
                <a:cs typeface="Times New Roman" pitchFamily="18" charset="0"/>
              </a:rPr>
              <a:t>(72</a:t>
            </a:r>
            <a:r>
              <a:rPr sz="20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60" dirty="0">
                <a:latin typeface="Times New Roman" pitchFamily="18" charset="0"/>
                <a:cs typeface="Times New Roman" pitchFamily="18" charset="0"/>
              </a:rPr>
              <a:t>ак.</a:t>
            </a:r>
            <a:r>
              <a:rPr sz="20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90" dirty="0" err="1" smtClean="0">
                <a:latin typeface="Times New Roman" pitchFamily="18" charset="0"/>
                <a:cs typeface="Times New Roman" pitchFamily="18" charset="0"/>
              </a:rPr>
              <a:t>часа</a:t>
            </a:r>
            <a:r>
              <a:rPr sz="20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14" dirty="0" smtClean="0">
                <a:latin typeface="Times New Roman" pitchFamily="18" charset="0"/>
                <a:cs typeface="Times New Roman" pitchFamily="18" charset="0"/>
              </a:rPr>
              <a:t>/ 36 </a:t>
            </a:r>
            <a:r>
              <a:rPr lang="ru-RU" sz="2000" spc="-114" dirty="0" err="1" smtClean="0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2000" spc="-114" dirty="0" smtClean="0">
                <a:latin typeface="Times New Roman" pitchFamily="18" charset="0"/>
                <a:cs typeface="Times New Roman" pitchFamily="18" charset="0"/>
              </a:rPr>
              <a:t>. часа, </a:t>
            </a:r>
            <a:r>
              <a:rPr sz="2000" spc="200" dirty="0" err="1" smtClean="0">
                <a:latin typeface="Times New Roman" pitchFamily="18" charset="0"/>
                <a:cs typeface="Times New Roman" pitchFamily="18" charset="0"/>
              </a:rPr>
              <a:t>удостоверение</a:t>
            </a:r>
            <a:r>
              <a:rPr sz="20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установленного</a:t>
            </a:r>
            <a:r>
              <a:rPr sz="20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10" dirty="0" err="1">
                <a:latin typeface="Times New Roman" pitchFamily="18" charset="0"/>
                <a:cs typeface="Times New Roman" pitchFamily="18" charset="0"/>
              </a:rPr>
              <a:t>образца</a:t>
            </a:r>
            <a:r>
              <a:rPr sz="2000" spc="11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8399" y="6243685"/>
            <a:ext cx="7559675" cy="62484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305"/>
              </a:spcBef>
            </a:pPr>
            <a:r>
              <a:rPr sz="2000" spc="215" dirty="0">
                <a:latin typeface="Times New Roman" pitchFamily="18" charset="0"/>
                <a:cs typeface="Times New Roman" pitchFamily="18" charset="0"/>
              </a:rPr>
              <a:t>Планирование</a:t>
            </a:r>
            <a:r>
              <a:rPr sz="20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sz="20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8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04" dirty="0">
                <a:latin typeface="Times New Roman" pitchFamily="18" charset="0"/>
                <a:cs typeface="Times New Roman" pitchFamily="18" charset="0"/>
              </a:rPr>
              <a:t>взаимодействие</a:t>
            </a:r>
            <a:r>
              <a:rPr sz="20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35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0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20" dirty="0">
                <a:latin typeface="Times New Roman" pitchFamily="18" charset="0"/>
                <a:cs typeface="Times New Roman" pitchFamily="18" charset="0"/>
              </a:rPr>
              <a:t>ключевыми </a:t>
            </a:r>
            <a:r>
              <a:rPr sz="2000" spc="-6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90" dirty="0">
                <a:latin typeface="Times New Roman" pitchFamily="18" charset="0"/>
                <a:cs typeface="Times New Roman" pitchFamily="18" charset="0"/>
              </a:rPr>
              <a:t>участниками</a:t>
            </a:r>
            <a:r>
              <a:rPr sz="20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sz="20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0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образовательной</a:t>
            </a:r>
            <a:r>
              <a:rPr sz="20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10" dirty="0">
                <a:latin typeface="Times New Roman" pitchFamily="18" charset="0"/>
                <a:cs typeface="Times New Roman" pitchFamily="18" charset="0"/>
              </a:rPr>
              <a:t>организации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94718" y="3795989"/>
            <a:ext cx="7103975" cy="63158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spc="300" dirty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списков 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участников, </a:t>
            </a:r>
            <a:r>
              <a:rPr sz="2000" spc="220" dirty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sz="2000" spc="215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2000" spc="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29" dirty="0">
                <a:latin typeface="Times New Roman" pitchFamily="18" charset="0"/>
                <a:cs typeface="Times New Roman" pitchFamily="18" charset="0"/>
              </a:rPr>
              <a:t>родителями,</a:t>
            </a:r>
            <a:r>
              <a:rPr sz="20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25" dirty="0">
                <a:latin typeface="Times New Roman" pitchFamily="18" charset="0"/>
                <a:cs typeface="Times New Roman" pitchFamily="18" charset="0"/>
              </a:rPr>
              <a:t>график</a:t>
            </a:r>
            <a:r>
              <a:rPr sz="20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sz="20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85" dirty="0">
                <a:latin typeface="Times New Roman" pitchFamily="18" charset="0"/>
                <a:cs typeface="Times New Roman" pitchFamily="18" charset="0"/>
              </a:rPr>
              <a:t>мероприятий </a:t>
            </a:r>
            <a:r>
              <a:rPr sz="2000" spc="-6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5" dirty="0">
                <a:latin typeface="Times New Roman" pitchFamily="18" charset="0"/>
                <a:cs typeface="Times New Roman" pitchFamily="18" charset="0"/>
              </a:rPr>
              <a:t>др.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94718" y="5006148"/>
            <a:ext cx="7500620" cy="923971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305"/>
              </a:spcBef>
            </a:pPr>
            <a:r>
              <a:rPr sz="2000" spc="215" dirty="0">
                <a:latin typeface="Times New Roman" pitchFamily="18" charset="0"/>
                <a:cs typeface="Times New Roman" pitchFamily="18" charset="0"/>
              </a:rPr>
              <a:t>Проведение</a:t>
            </a:r>
            <a:r>
              <a:rPr sz="20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профориентационных</a:t>
            </a:r>
            <a:r>
              <a:rPr sz="20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30" dirty="0">
                <a:latin typeface="Times New Roman" pitchFamily="18" charset="0"/>
                <a:cs typeface="Times New Roman" pitchFamily="18" charset="0"/>
              </a:rPr>
              <a:t>уроков,</a:t>
            </a:r>
            <a:r>
              <a:rPr sz="20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40" dirty="0" err="1" smtClean="0">
                <a:latin typeface="Times New Roman" pitchFamily="18" charset="0"/>
                <a:cs typeface="Times New Roman" pitchFamily="18" charset="0"/>
              </a:rPr>
              <a:t>диагностик</a:t>
            </a:r>
            <a:r>
              <a:rPr sz="2000" spc="155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2000" spc="215" dirty="0">
                <a:latin typeface="Times New Roman" pitchFamily="18" charset="0"/>
                <a:cs typeface="Times New Roman" pitchFamily="18" charset="0"/>
              </a:rPr>
              <a:t>мероприятий </a:t>
            </a:r>
            <a:r>
              <a:rPr sz="2000" spc="190" dirty="0">
                <a:latin typeface="Times New Roman" pitchFamily="18" charset="0"/>
                <a:cs typeface="Times New Roman" pitchFamily="18" charset="0"/>
              </a:rPr>
              <a:t>профориентационного 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 выбора </a:t>
            </a:r>
            <a:r>
              <a:rPr sz="2000" spc="135" dirty="0">
                <a:latin typeface="Times New Roman" pitchFamily="18" charset="0"/>
                <a:cs typeface="Times New Roman" pitchFamily="18" charset="0"/>
              </a:rPr>
              <a:t>(онлайн/офлайн-пробы, </a:t>
            </a:r>
            <a:r>
              <a:rPr sz="2000" spc="145" dirty="0">
                <a:latin typeface="Times New Roman" pitchFamily="18" charset="0"/>
                <a:cs typeface="Times New Roman" pitchFamily="18" charset="0"/>
              </a:rPr>
              <a:t>выставки-практикумы, </a:t>
            </a:r>
            <a:r>
              <a:rPr sz="2000" spc="-6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85" dirty="0">
                <a:latin typeface="Times New Roman" pitchFamily="18" charset="0"/>
                <a:cs typeface="Times New Roman" pitchFamily="18" charset="0"/>
              </a:rPr>
              <a:t>СПО</a:t>
            </a:r>
            <a:r>
              <a:rPr sz="20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6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др.).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2161051" y="1485900"/>
            <a:ext cx="13907008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0" spc="420" dirty="0">
                <a:solidFill>
                  <a:srgbClr val="781280"/>
                </a:solidFill>
                <a:latin typeface="Tahoma"/>
                <a:cs typeface="Tahoma"/>
              </a:rPr>
              <a:t>Педагог-навигатор</a:t>
            </a:r>
            <a:r>
              <a:rPr sz="6000" spc="-350" dirty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sz="6000" spc="445" dirty="0">
                <a:solidFill>
                  <a:srgbClr val="781280"/>
                </a:solidFill>
                <a:latin typeface="Tahoma"/>
                <a:cs typeface="Tahoma"/>
              </a:rPr>
              <a:t>проекта</a:t>
            </a:r>
          </a:p>
        </p:txBody>
      </p:sp>
      <p:pic>
        <p:nvPicPr>
          <p:cNvPr id="29" name="Google Shape;171;p26"/>
          <p:cNvPicPr preferRelativeResize="0"/>
          <p:nvPr/>
        </p:nvPicPr>
        <p:blipFill rotWithShape="1">
          <a:blip r:embed="rId2">
            <a:alphaModFix/>
          </a:blip>
          <a:srcRect l="15131"/>
          <a:stretch/>
        </p:blipFill>
        <p:spPr>
          <a:xfrm>
            <a:off x="16044716" y="-1"/>
            <a:ext cx="2243284" cy="10281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object 17"/>
          <p:cNvSpPr txBox="1"/>
          <p:nvPr/>
        </p:nvSpPr>
        <p:spPr>
          <a:xfrm>
            <a:off x="4038600" y="7691923"/>
            <a:ext cx="16764000" cy="132408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40970" marR="8166100" algn="ctr">
              <a:lnSpc>
                <a:spcPts val="2280"/>
              </a:lnSpc>
              <a:spcBef>
                <a:spcPts val="305"/>
              </a:spcBef>
            </a:pPr>
            <a:r>
              <a:rPr sz="2000" spc="220" dirty="0" err="1" smtClean="0">
                <a:latin typeface="Times New Roman" pitchFamily="18" charset="0"/>
                <a:cs typeface="Times New Roman" pitchFamily="18" charset="0"/>
              </a:rPr>
              <a:t>Возможност</a:t>
            </a:r>
            <a:r>
              <a:rPr lang="ru-RU" sz="2000" spc="22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2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60" dirty="0">
                <a:latin typeface="Times New Roman" pitchFamily="18" charset="0"/>
                <a:cs typeface="Times New Roman" pitchFamily="18" charset="0"/>
              </a:rPr>
              <a:t>участия</a:t>
            </a:r>
            <a:r>
              <a:rPr sz="2000" spc="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95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000" spc="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90" dirty="0">
                <a:latin typeface="Times New Roman" pitchFamily="18" charset="0"/>
                <a:cs typeface="Times New Roman" pitchFamily="18" charset="0"/>
              </a:rPr>
              <a:t>дополнительных</a:t>
            </a:r>
            <a:r>
              <a:rPr sz="2000" spc="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65" dirty="0">
                <a:latin typeface="Times New Roman" pitchFamily="18" charset="0"/>
                <a:cs typeface="Times New Roman" pitchFamily="18" charset="0"/>
              </a:rPr>
              <a:t>активностях </a:t>
            </a:r>
            <a:r>
              <a:rPr sz="2000" spc="-6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5" dirty="0"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sz="20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8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29" dirty="0">
                <a:latin typeface="Times New Roman" pitchFamily="18" charset="0"/>
                <a:cs typeface="Times New Roman" pitchFamily="18" charset="0"/>
              </a:rPr>
              <a:t>повышения</a:t>
            </a:r>
            <a:r>
              <a:rPr sz="20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200" dirty="0">
                <a:latin typeface="Times New Roman" pitchFamily="18" charset="0"/>
                <a:cs typeface="Times New Roman" pitchFamily="18" charset="0"/>
              </a:rPr>
              <a:t>профессионального</a:t>
            </a:r>
            <a:r>
              <a:rPr sz="20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180" dirty="0">
                <a:latin typeface="Times New Roman" pitchFamily="18" charset="0"/>
                <a:cs typeface="Times New Roman" pitchFamily="18" charset="0"/>
              </a:rPr>
              <a:t>мастерства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 dirty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ts val="1960"/>
              </a:lnSpc>
            </a:pP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9635849" y="858739"/>
            <a:ext cx="3628390" cy="7766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390"/>
              </a:spcBef>
            </a:pPr>
            <a:r>
              <a:rPr sz="18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МИНИСТЕРСТВО </a:t>
            </a:r>
            <a:r>
              <a:rPr sz="18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ОБРАЗОВАНИЯ 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 </a:t>
            </a:r>
            <a:r>
              <a:rPr sz="18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НАУКИ </a:t>
            </a:r>
            <a:r>
              <a:rPr sz="18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8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Е</a:t>
            </a:r>
            <a:r>
              <a:rPr sz="180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8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П</a:t>
            </a:r>
            <a:r>
              <a:rPr sz="18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Л</a:t>
            </a:r>
            <a:r>
              <a:rPr sz="18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8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8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8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Ш</a:t>
            </a:r>
            <a:r>
              <a:rPr sz="18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8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80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8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981200" y="736789"/>
            <a:ext cx="12674452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0" spc="420" dirty="0">
                <a:solidFill>
                  <a:srgbClr val="781280"/>
                </a:solidFill>
                <a:latin typeface="Tahoma"/>
                <a:cs typeface="Tahoma"/>
              </a:rPr>
              <a:t>Педагог-навигатор</a:t>
            </a:r>
            <a:r>
              <a:rPr sz="6000" spc="-350" dirty="0">
                <a:solidFill>
                  <a:srgbClr val="781280"/>
                </a:solidFill>
                <a:latin typeface="Tahoma"/>
                <a:cs typeface="Tahoma"/>
              </a:rPr>
              <a:t> </a:t>
            </a:r>
            <a:r>
              <a:rPr sz="6000" spc="445" dirty="0">
                <a:solidFill>
                  <a:srgbClr val="781280"/>
                </a:solidFill>
                <a:latin typeface="Tahoma"/>
                <a:cs typeface="Tahoma"/>
              </a:rPr>
              <a:t>проекта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5800" y="8953500"/>
            <a:ext cx="1449502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lvl="0">
              <a:lnSpc>
                <a:spcPts val="1960"/>
              </a:lnSpc>
            </a:pPr>
            <a:r>
              <a:rPr lang="ru-RU" sz="2000" spc="14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*Слушателями</a:t>
            </a:r>
            <a:r>
              <a:rPr lang="ru-RU" sz="2000" spc="9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6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1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могут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14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быть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14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педагоги-навигаторы,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4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имеющие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04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среднее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18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профессиональное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2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2000" spc="9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21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высшее </a:t>
            </a:r>
            <a:r>
              <a:rPr lang="ru-RU" sz="2000" spc="-61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16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образование.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Google Shape;171;p26"/>
          <p:cNvPicPr preferRelativeResize="0"/>
          <p:nvPr/>
        </p:nvPicPr>
        <p:blipFill rotWithShape="1">
          <a:blip r:embed="rId2">
            <a:alphaModFix/>
          </a:blip>
          <a:srcRect l="15131"/>
          <a:stretch/>
        </p:blipFill>
        <p:spPr>
          <a:xfrm>
            <a:off x="15197816" y="-1"/>
            <a:ext cx="3158217" cy="10281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85800" y="2410097"/>
            <a:ext cx="1449502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Педагогу навигатору необходимо: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зарегистрировать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завершить верификацию;</a:t>
            </a:r>
          </a:p>
          <a:p>
            <a:pPr marL="457200" indent="-457200"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записать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детей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мероприятие;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организовать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проконтролировать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прохождение обучающимися диагностик и получение ими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рекомендаций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295900"/>
            <a:ext cx="147737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Обучение для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педагогов-навигаторов*: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для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тех, кто завершил в 2023 году обучение и получил удостоверение - обучение на 36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часов;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для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тех, кто не завершил и впервые участвует в проекте  - обучение на 72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Важно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данное ПК - это часть реализации Единой модели профориентации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62;p25"/>
          <p:cNvSpPr txBox="1">
            <a:spLocks/>
          </p:cNvSpPr>
          <p:nvPr/>
        </p:nvSpPr>
        <p:spPr>
          <a:xfrm>
            <a:off x="311700" y="412800"/>
            <a:ext cx="8520600" cy="96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7500"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rtl="0"/>
            <a:r>
              <a:rPr lang="ru-RU" smtClean="0">
                <a:latin typeface="Montserrat ExtraBold"/>
                <a:ea typeface="Montserrat ExtraBold"/>
                <a:cs typeface="Montserrat ExtraBold"/>
                <a:sym typeface="Montserrat ExtraBold"/>
              </a:rPr>
              <a:t>Чаты</a:t>
            </a:r>
            <a:endParaRPr lang="ru-RU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" name="Google Shape;165;p25"/>
          <p:cNvSpPr/>
          <p:nvPr/>
        </p:nvSpPr>
        <p:spPr>
          <a:xfrm>
            <a:off x="350825" y="1399000"/>
            <a:ext cx="4029600" cy="1058400"/>
          </a:xfrm>
          <a:prstGeom prst="roundRect">
            <a:avLst>
              <a:gd name="adj" fmla="val 16667"/>
            </a:avLst>
          </a:prstGeom>
          <a:solidFill>
            <a:srgbClr val="949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Общий канал</a:t>
            </a:r>
            <a:endParaRPr sz="32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0" name="Google Shape;16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04725" y="2603500"/>
            <a:ext cx="2609850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64;p25"/>
          <p:cNvSpPr/>
          <p:nvPr/>
        </p:nvSpPr>
        <p:spPr>
          <a:xfrm>
            <a:off x="4754300" y="1399000"/>
            <a:ext cx="3930000" cy="1058400"/>
          </a:xfrm>
          <a:prstGeom prst="roundRect">
            <a:avLst>
              <a:gd name="adj" fmla="val 16667"/>
            </a:avLst>
          </a:prstGeom>
          <a:solidFill>
            <a:srgbClr val="949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Педагоги-навигаторы</a:t>
            </a:r>
            <a:endParaRPr sz="32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2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838" y="2552116"/>
            <a:ext cx="2686925" cy="26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3;p26"/>
          <p:cNvSpPr txBox="1"/>
          <p:nvPr/>
        </p:nvSpPr>
        <p:spPr>
          <a:xfrm>
            <a:off x="2505450" y="6134100"/>
            <a:ext cx="4133100" cy="1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75" rIns="0" bIns="0" anchor="t" anchorCtr="0">
            <a:spAutoFit/>
          </a:bodyPr>
          <a:lstStyle/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 dirty="0">
                <a:latin typeface="Mulish ExtraBold"/>
                <a:ea typeface="Mulish ExtraBold"/>
                <a:cs typeface="Mulish ExtraBold"/>
                <a:sym typeface="Mulish ExtraBold"/>
              </a:rPr>
              <a:t>Информационное сопровождение</a:t>
            </a:r>
            <a:endParaRPr sz="3300" dirty="0">
              <a:latin typeface="Mulish ExtraBold"/>
              <a:ea typeface="Mulish ExtraBold"/>
              <a:cs typeface="Mulish ExtraBold"/>
              <a:sym typeface="Mulish ExtraBold"/>
            </a:endParaRPr>
          </a:p>
        </p:txBody>
      </p:sp>
      <p:sp>
        <p:nvSpPr>
          <p:cNvPr id="14" name="Google Shape;175;p26"/>
          <p:cNvSpPr txBox="1"/>
          <p:nvPr/>
        </p:nvSpPr>
        <p:spPr>
          <a:xfrm>
            <a:off x="826475" y="7734300"/>
            <a:ext cx="3078300" cy="12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7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chemeClr val="dk1"/>
                </a:solidFill>
                <a:latin typeface="Mulish Light"/>
                <a:ea typeface="Mulish Light"/>
                <a:cs typeface="Mulish Light"/>
                <a:sym typeface="Mulish Light"/>
              </a:rPr>
              <a:t>Билет в будущее</a:t>
            </a:r>
            <a:endParaRPr sz="1600" b="1" dirty="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chemeClr val="dk1"/>
                </a:solidFill>
                <a:latin typeface="Mulish Light"/>
                <a:ea typeface="Mulish Light"/>
                <a:cs typeface="Mulish Light"/>
                <a:sym typeface="Mulish Light"/>
              </a:rPr>
              <a:t>Башкортостан</a:t>
            </a:r>
            <a:endParaRPr sz="1600" b="1" dirty="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chemeClr val="dk1"/>
                </a:solidFill>
                <a:latin typeface="Mulish Light"/>
                <a:ea typeface="Mulish Light"/>
                <a:cs typeface="Mulish Light"/>
                <a:sym typeface="Mulish Light"/>
              </a:rPr>
              <a:t>https://vk.com/bvb_rb</a:t>
            </a:r>
            <a:endParaRPr sz="1600" b="1" dirty="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Mulish Light"/>
              <a:ea typeface="Mulish Light"/>
              <a:cs typeface="Mulish Light"/>
              <a:sym typeface="Mulish Light"/>
            </a:endParaRPr>
          </a:p>
        </p:txBody>
      </p:sp>
      <p:pic>
        <p:nvPicPr>
          <p:cNvPr id="15" name="Google Shape;17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3075" y="7353300"/>
            <a:ext cx="2657850" cy="230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71;p26"/>
          <p:cNvPicPr preferRelativeResize="0"/>
          <p:nvPr/>
        </p:nvPicPr>
        <p:blipFill rotWithShape="1">
          <a:blip r:embed="rId5">
            <a:alphaModFix/>
          </a:blip>
          <a:srcRect l="15131"/>
          <a:stretch/>
        </p:blipFill>
        <p:spPr>
          <a:xfrm>
            <a:off x="11887200" y="0"/>
            <a:ext cx="6400800" cy="100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2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282351" y="1671312"/>
            <a:ext cx="6477000" cy="708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18287999" cy="10286996"/>
            <a:chOff x="0" y="3"/>
            <a:chExt cx="18287999" cy="1028699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"/>
              <a:ext cx="18287999" cy="10286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6564" y="481551"/>
              <a:ext cx="2791555" cy="1052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21343" y="550809"/>
              <a:ext cx="1639969" cy="9200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32883" y="517320"/>
              <a:ext cx="1536264" cy="105292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81366" y="4570731"/>
            <a:ext cx="14787781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0" spc="-175" dirty="0">
                <a:solidFill>
                  <a:srgbClr val="FFFFFF"/>
                </a:solidFill>
              </a:rPr>
              <a:t>С</a:t>
            </a:r>
            <a:r>
              <a:rPr sz="8000" spc="65" dirty="0">
                <a:solidFill>
                  <a:srgbClr val="FFFFFF"/>
                </a:solidFill>
              </a:rPr>
              <a:t>П</a:t>
            </a:r>
            <a:r>
              <a:rPr sz="8000" spc="-495" dirty="0">
                <a:solidFill>
                  <a:srgbClr val="FFFFFF"/>
                </a:solidFill>
              </a:rPr>
              <a:t>А</a:t>
            </a:r>
            <a:r>
              <a:rPr sz="8000" spc="-175" dirty="0">
                <a:solidFill>
                  <a:srgbClr val="FFFFFF"/>
                </a:solidFill>
              </a:rPr>
              <a:t>С</a:t>
            </a:r>
            <a:r>
              <a:rPr sz="8000" spc="-70" dirty="0">
                <a:solidFill>
                  <a:srgbClr val="FFFFFF"/>
                </a:solidFill>
              </a:rPr>
              <a:t>И</a:t>
            </a:r>
            <a:r>
              <a:rPr sz="8000" spc="-715" dirty="0">
                <a:solidFill>
                  <a:srgbClr val="FFFFFF"/>
                </a:solidFill>
              </a:rPr>
              <a:t>Б</a:t>
            </a:r>
            <a:r>
              <a:rPr sz="8000" spc="-240" dirty="0">
                <a:solidFill>
                  <a:srgbClr val="FFFFFF"/>
                </a:solidFill>
              </a:rPr>
              <a:t>О</a:t>
            </a:r>
            <a:r>
              <a:rPr sz="8000" spc="-280" dirty="0">
                <a:solidFill>
                  <a:srgbClr val="FFFFFF"/>
                </a:solidFill>
              </a:rPr>
              <a:t> </a:t>
            </a:r>
            <a:r>
              <a:rPr sz="8000" spc="-610" dirty="0">
                <a:solidFill>
                  <a:srgbClr val="FFFFFF"/>
                </a:solidFill>
              </a:rPr>
              <a:t>З</a:t>
            </a:r>
            <a:r>
              <a:rPr sz="8000" spc="-495" dirty="0">
                <a:solidFill>
                  <a:srgbClr val="FFFFFF"/>
                </a:solidFill>
              </a:rPr>
              <a:t>А</a:t>
            </a:r>
            <a:r>
              <a:rPr sz="8000" spc="-280" dirty="0">
                <a:solidFill>
                  <a:srgbClr val="FFFFFF"/>
                </a:solidFill>
              </a:rPr>
              <a:t> </a:t>
            </a:r>
            <a:r>
              <a:rPr sz="8000" spc="-740" dirty="0">
                <a:solidFill>
                  <a:srgbClr val="FFFFFF"/>
                </a:solidFill>
              </a:rPr>
              <a:t>В</a:t>
            </a:r>
            <a:r>
              <a:rPr sz="8000" spc="40" dirty="0">
                <a:solidFill>
                  <a:srgbClr val="FFFFFF"/>
                </a:solidFill>
              </a:rPr>
              <a:t>Н</a:t>
            </a:r>
            <a:r>
              <a:rPr sz="8000" spc="-70" dirty="0">
                <a:solidFill>
                  <a:srgbClr val="FFFFFF"/>
                </a:solidFill>
              </a:rPr>
              <a:t>И</a:t>
            </a:r>
            <a:r>
              <a:rPr sz="8000" spc="325" dirty="0">
                <a:solidFill>
                  <a:srgbClr val="FFFFFF"/>
                </a:solidFill>
              </a:rPr>
              <a:t>М</a:t>
            </a:r>
            <a:r>
              <a:rPr sz="8000" spc="-495" dirty="0">
                <a:solidFill>
                  <a:srgbClr val="FFFFFF"/>
                </a:solidFill>
              </a:rPr>
              <a:t>А</a:t>
            </a:r>
            <a:r>
              <a:rPr sz="8000" spc="40" dirty="0">
                <a:solidFill>
                  <a:srgbClr val="FFFFFF"/>
                </a:solidFill>
              </a:rPr>
              <a:t>Н</a:t>
            </a:r>
            <a:r>
              <a:rPr sz="8000" spc="-70" dirty="0">
                <a:solidFill>
                  <a:srgbClr val="FFFFFF"/>
                </a:solidFill>
              </a:rPr>
              <a:t>И</a:t>
            </a:r>
            <a:r>
              <a:rPr sz="8000" spc="-440" dirty="0">
                <a:solidFill>
                  <a:srgbClr val="FFFFFF"/>
                </a:solidFill>
              </a:rPr>
              <a:t>Е</a:t>
            </a:r>
            <a:r>
              <a:rPr sz="8000" spc="-170" dirty="0">
                <a:solidFill>
                  <a:srgbClr val="FFFFFF"/>
                </a:solidFill>
              </a:rPr>
              <a:t>!</a:t>
            </a:r>
            <a:endParaRPr sz="8000" dirty="0"/>
          </a:p>
        </p:txBody>
      </p:sp>
      <p:grpSp>
        <p:nvGrpSpPr>
          <p:cNvPr id="10" name="object 10"/>
          <p:cNvGrpSpPr/>
          <p:nvPr/>
        </p:nvGrpSpPr>
        <p:grpSpPr>
          <a:xfrm>
            <a:off x="2939550" y="400350"/>
            <a:ext cx="6606540" cy="1295400"/>
            <a:chOff x="2939550" y="400350"/>
            <a:chExt cx="6606540" cy="12954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3928" y="400350"/>
              <a:ext cx="2571749" cy="12953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39550" y="625718"/>
              <a:ext cx="942974" cy="74294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969608" y="755092"/>
            <a:ext cx="2743835" cy="59245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315"/>
              </a:spcBef>
            </a:pPr>
            <a:r>
              <a:rPr sz="135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МИНИСТЕРСТВО </a:t>
            </a:r>
            <a:r>
              <a:rPr sz="135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ОБРАЗОВАНИЯ </a:t>
            </a:r>
            <a:r>
              <a:rPr sz="135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 </a:t>
            </a:r>
            <a:r>
              <a:rPr sz="135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НАУКИ </a:t>
            </a:r>
            <a:r>
              <a:rPr sz="135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5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35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Е</a:t>
            </a:r>
            <a:r>
              <a:rPr sz="135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35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П</a:t>
            </a:r>
            <a:r>
              <a:rPr sz="135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sz="1350" spc="10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35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Л</a:t>
            </a:r>
            <a:r>
              <a:rPr sz="13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350" spc="120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35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135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sz="135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35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Ш</a:t>
            </a:r>
            <a:r>
              <a:rPr sz="1350" spc="120" dirty="0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sz="135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35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sz="135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35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sz="135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sz="135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sz="135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sz="13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endParaRPr sz="1350" dirty="0">
              <a:latin typeface="Lucida Sans Unicode"/>
              <a:cs typeface="Lucida Sans Unicode"/>
            </a:endParaRPr>
          </a:p>
        </p:txBody>
      </p:sp>
      <p:pic>
        <p:nvPicPr>
          <p:cNvPr id="14" name="Google Shape;15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4825" y="190500"/>
            <a:ext cx="1683975" cy="1456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</TotalTime>
  <Words>364</Words>
  <Application>Microsoft Office PowerPoint</Application>
  <PresentationFormat>Произвольный</PresentationFormat>
  <Paragraphs>70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Calibri</vt:lpstr>
      <vt:lpstr>Lucida Sans Unicode</vt:lpstr>
      <vt:lpstr>Montserrat ExtraBold</vt:lpstr>
      <vt:lpstr>Mulish ExtraBold</vt:lpstr>
      <vt:lpstr>Mulish Light</vt:lpstr>
      <vt:lpstr>Symbol</vt:lpstr>
      <vt:lpstr>Tahoma</vt:lpstr>
      <vt:lpstr>Times New Roman</vt:lpstr>
      <vt:lpstr>Trebuchet MS</vt:lpstr>
      <vt:lpstr>Office Theme</vt:lpstr>
      <vt:lpstr>3_Office Theme</vt:lpstr>
      <vt:lpstr>БИЛЕТ</vt:lpstr>
      <vt:lpstr>Школьники  6-11 классов Участники приобретают  профориентационные  компетенции и получают  индивидуальные рекомендации по  построению профессионально-  образовательной траектории</vt:lpstr>
      <vt:lpstr>Этапы участия школьников   в проекте</vt:lpstr>
      <vt:lpstr>Показатели проекта</vt:lpstr>
      <vt:lpstr>Педагог-навигатор проекта</vt:lpstr>
      <vt:lpstr>Педагог-навигатор проекта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Билет 2023 Отделы образования</dc:title>
  <dc:creator>Нурсиля</dc:creator>
  <cp:keywords>DAFdClaCAXY,BADVzR3OOrk</cp:keywords>
  <cp:lastModifiedBy>Elena R. Emeleva</cp:lastModifiedBy>
  <cp:revision>15</cp:revision>
  <dcterms:created xsi:type="dcterms:W3CDTF">2023-10-27T04:27:16Z</dcterms:created>
  <dcterms:modified xsi:type="dcterms:W3CDTF">2024-05-16T07:25:02Z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2023-03-13T00:00:00Z</vt:filetime>
  </property>
  <property fmtid="{D5CDD505-2E9C-101B-9397-08002B2CF9AE}" pid="3" name="Creator">
    <vt:lpwstr>Canva</vt:lpwstr>
  </property>
  <property fmtid="{D5CDD505-2E9C-101B-9397-08002B2CF9AE}" pid="4" name="LastSaved">
    <vt:filetime>2023-03-13T00:00:00Z</vt:filetime>
  </property>
</Properties>
</file>